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1" r:id="rId1"/>
  </p:sldMasterIdLst>
  <p:notesMasterIdLst>
    <p:notesMasterId r:id="rId39"/>
  </p:notesMasterIdLst>
  <p:sldIdLst>
    <p:sldId id="256" r:id="rId2"/>
    <p:sldId id="258" r:id="rId3"/>
    <p:sldId id="259" r:id="rId4"/>
    <p:sldId id="260" r:id="rId5"/>
    <p:sldId id="261" r:id="rId6"/>
    <p:sldId id="262" r:id="rId7"/>
    <p:sldId id="290" r:id="rId8"/>
    <p:sldId id="291" r:id="rId9"/>
    <p:sldId id="292" r:id="rId10"/>
    <p:sldId id="293" r:id="rId11"/>
    <p:sldId id="294" r:id="rId12"/>
    <p:sldId id="295" r:id="rId13"/>
    <p:sldId id="296" r:id="rId14"/>
    <p:sldId id="297" r:id="rId15"/>
    <p:sldId id="263" r:id="rId16"/>
    <p:sldId id="264" r:id="rId17"/>
    <p:sldId id="298" r:id="rId18"/>
    <p:sldId id="299" r:id="rId19"/>
    <p:sldId id="300" r:id="rId20"/>
    <p:sldId id="306" r:id="rId21"/>
    <p:sldId id="301" r:id="rId22"/>
    <p:sldId id="302" r:id="rId23"/>
    <p:sldId id="303" r:id="rId24"/>
    <p:sldId id="304" r:id="rId25"/>
    <p:sldId id="305" r:id="rId26"/>
    <p:sldId id="265" r:id="rId27"/>
    <p:sldId id="266" r:id="rId28"/>
    <p:sldId id="267" r:id="rId29"/>
    <p:sldId id="307" r:id="rId30"/>
    <p:sldId id="308" r:id="rId31"/>
    <p:sldId id="309" r:id="rId32"/>
    <p:sldId id="268" r:id="rId33"/>
    <p:sldId id="269" r:id="rId34"/>
    <p:sldId id="310" r:id="rId35"/>
    <p:sldId id="270" r:id="rId36"/>
    <p:sldId id="271" r:id="rId37"/>
    <p:sldId id="272" r:id="rId3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0" autoAdjust="0"/>
    <p:restoredTop sz="78571" autoAdjust="0"/>
  </p:normalViewPr>
  <p:slideViewPr>
    <p:cSldViewPr snapToGrid="0">
      <p:cViewPr varScale="1">
        <p:scale>
          <a:sx n="88" d="100"/>
          <a:sy n="88" d="100"/>
        </p:scale>
        <p:origin x="1668"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2" d="100"/>
          <a:sy n="92" d="100"/>
        </p:scale>
        <p:origin x="2688"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6BC4D301-1EA7-4C86-B0F3-751315CB5E79}" type="datetimeFigureOut">
              <a:rPr lang="ar-SA" smtClean="0"/>
              <a:t>14/05/1437</a:t>
            </a:fld>
            <a:endParaRPr lang="ar-S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53579C48-162C-47C7-9687-2839989AFBEE}" type="slidenum">
              <a:rPr lang="ar-SA" smtClean="0"/>
              <a:t>‹#›</a:t>
            </a:fld>
            <a:endParaRPr lang="ar-SA"/>
          </a:p>
        </p:txBody>
      </p:sp>
    </p:spTree>
    <p:extLst>
      <p:ext uri="{BB962C8B-B14F-4D97-AF65-F5344CB8AC3E}">
        <p14:creationId xmlns:p14="http://schemas.microsoft.com/office/powerpoint/2010/main" val="37705314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1pPr>
    <a:lvl2pPr marL="4572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2pPr>
    <a:lvl3pPr marL="9144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3pPr>
    <a:lvl4pPr marL="13716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4pPr>
    <a:lvl5pPr marL="1828800" algn="r" defTabSz="914400" rtl="1" eaLnBrk="1" latinLnBrk="0" hangingPunct="1">
      <a:defRPr sz="1200" kern="1200">
        <a:solidFill>
          <a:schemeClr val="tx1"/>
        </a:solidFill>
        <a:latin typeface="Traditional Arabic" panose="02020603050405020304" pitchFamily="18" charset="-78"/>
        <a:ea typeface="+mn-ea"/>
        <a:cs typeface="Traditional Arabic" panose="02020603050405020304" pitchFamily="18" charset="-78"/>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smtClean="0"/>
          </a:p>
        </p:txBody>
      </p:sp>
      <p:sp>
        <p:nvSpPr>
          <p:cNvPr id="4" name="Slide Number Placeholder 3"/>
          <p:cNvSpPr>
            <a:spLocks noGrp="1"/>
          </p:cNvSpPr>
          <p:nvPr>
            <p:ph type="sldNum" sz="quarter" idx="10"/>
          </p:nvPr>
        </p:nvSpPr>
        <p:spPr/>
        <p:txBody>
          <a:bodyPr/>
          <a:lstStyle/>
          <a:p>
            <a:fld id="{53579C48-162C-47C7-9687-2839989AFBEE}" type="slidenum">
              <a:rPr lang="ar-SA" smtClean="0"/>
              <a:t>1</a:t>
            </a:fld>
            <a:endParaRPr lang="ar-SA"/>
          </a:p>
        </p:txBody>
      </p:sp>
    </p:spTree>
    <p:extLst>
      <p:ext uri="{BB962C8B-B14F-4D97-AF65-F5344CB8AC3E}">
        <p14:creationId xmlns:p14="http://schemas.microsoft.com/office/powerpoint/2010/main" val="1946221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smtClean="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11</a:t>
            </a:fld>
            <a:endParaRPr lang="ar-SA"/>
          </a:p>
        </p:txBody>
      </p:sp>
    </p:spTree>
    <p:extLst>
      <p:ext uri="{BB962C8B-B14F-4D97-AF65-F5344CB8AC3E}">
        <p14:creationId xmlns:p14="http://schemas.microsoft.com/office/powerpoint/2010/main" val="4977130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smtClean="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12</a:t>
            </a:fld>
            <a:endParaRPr lang="ar-SA"/>
          </a:p>
        </p:txBody>
      </p:sp>
    </p:spTree>
    <p:extLst>
      <p:ext uri="{BB962C8B-B14F-4D97-AF65-F5344CB8AC3E}">
        <p14:creationId xmlns:p14="http://schemas.microsoft.com/office/powerpoint/2010/main" val="37357791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smtClean="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13</a:t>
            </a:fld>
            <a:endParaRPr lang="ar-SA"/>
          </a:p>
        </p:txBody>
      </p:sp>
    </p:spTree>
    <p:extLst>
      <p:ext uri="{BB962C8B-B14F-4D97-AF65-F5344CB8AC3E}">
        <p14:creationId xmlns:p14="http://schemas.microsoft.com/office/powerpoint/2010/main" val="39936797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smtClean="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14</a:t>
            </a:fld>
            <a:endParaRPr lang="ar-SA"/>
          </a:p>
        </p:txBody>
      </p:sp>
    </p:spTree>
    <p:extLst>
      <p:ext uri="{BB962C8B-B14F-4D97-AF65-F5344CB8AC3E}">
        <p14:creationId xmlns:p14="http://schemas.microsoft.com/office/powerpoint/2010/main" val="26210885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لا تقم بإظهار هذه الشريحة إلا إذا أردت القيام بتمرين اختياري للمقارنة (اطلع على وثيقة برنامج الجلسة التدريبية)</a:t>
            </a:r>
          </a:p>
          <a:p>
            <a:endParaRPr lang="ar-SA" dirty="0" smtClean="0"/>
          </a:p>
          <a:p>
            <a:r>
              <a:rPr lang="ar-SA" dirty="0" smtClean="0"/>
              <a:t>تمرين اختياري – 15 دقيقة (اطلع على وثيقة برنامج الجلسة التدريبية)</a:t>
            </a:r>
          </a:p>
          <a:p>
            <a:r>
              <a:rPr lang="ar-SA" dirty="0" smtClean="0"/>
              <a:t>قم بإظهار شريحة معايير اسفير الأساسية</a:t>
            </a:r>
          </a:p>
          <a:p>
            <a:endParaRPr lang="ar-SA" dirty="0" smtClean="0"/>
          </a:p>
          <a:p>
            <a:r>
              <a:rPr lang="ar-SA" dirty="0" smtClean="0"/>
              <a:t>باستعمال جداول قم بربط المعايير الأساسية بالالتزامات التسعة واستخلص المعلومات من التمرين.</a:t>
            </a:r>
          </a:p>
        </p:txBody>
      </p:sp>
      <p:sp>
        <p:nvSpPr>
          <p:cNvPr id="4" name="Slide Number Placeholder 3"/>
          <p:cNvSpPr>
            <a:spLocks noGrp="1"/>
          </p:cNvSpPr>
          <p:nvPr>
            <p:ph type="sldNum" sz="quarter" idx="10"/>
          </p:nvPr>
        </p:nvSpPr>
        <p:spPr/>
        <p:txBody>
          <a:bodyPr/>
          <a:lstStyle/>
          <a:p>
            <a:fld id="{53579C48-162C-47C7-9687-2839989AFBEE}" type="slidenum">
              <a:rPr lang="ar-SA" smtClean="0"/>
              <a:t>15</a:t>
            </a:fld>
            <a:endParaRPr lang="ar-SA"/>
          </a:p>
        </p:txBody>
      </p:sp>
    </p:spTree>
    <p:extLst>
      <p:ext uri="{BB962C8B-B14F-4D97-AF65-F5344CB8AC3E}">
        <p14:creationId xmlns:p14="http://schemas.microsoft.com/office/powerpoint/2010/main" val="37244619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تحتوي هذه الشريحة التقديمية على كتابة متحركة.</a:t>
            </a:r>
          </a:p>
          <a:p>
            <a:endParaRPr lang="ar-SA" dirty="0" smtClean="0"/>
          </a:p>
          <a:p>
            <a:r>
              <a:rPr lang="ar-SA" dirty="0" smtClean="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smtClean="0"/>
          </a:p>
          <a:p>
            <a:r>
              <a:rPr lang="ar-SA" dirty="0" smtClean="0"/>
              <a:t>ملاحظات للمدرّب:</a:t>
            </a:r>
          </a:p>
          <a:p>
            <a:endParaRPr lang="ar-SA" dirty="0" smtClean="0"/>
          </a:p>
          <a:p>
            <a:pPr marL="171450" indent="-171450">
              <a:buFont typeface="Arial" panose="020B0604020202020204" pitchFamily="34" charset="0"/>
              <a:buChar char="•"/>
            </a:pPr>
            <a:r>
              <a:rPr lang="ar-SA" dirty="0" smtClean="0"/>
              <a:t>يتكون كل معيار من المعايير الإنسانيّة  الأساسيّة كما يلي:</a:t>
            </a:r>
          </a:p>
          <a:p>
            <a:pPr marL="171450" indent="-171450">
              <a:buFont typeface="Arial" panose="020B0604020202020204" pitchFamily="34" charset="0"/>
              <a:buChar char="•"/>
            </a:pPr>
            <a:r>
              <a:rPr lang="ar-SA" dirty="0" smtClean="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smtClean="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smtClean="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smtClean="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smtClean="0"/>
              <a:t> </a:t>
            </a:r>
          </a:p>
          <a:p>
            <a:r>
              <a:rPr lang="ar-SA" dirty="0" smtClean="0"/>
              <a:t>التدابير الأساسية والمسؤوليات التنظيمية: تدعم كل واحدةٍ منها الأخرى وينبغي قراءتهما معا.</a:t>
            </a:r>
          </a:p>
          <a:p>
            <a:endParaRPr lang="ar-SA" dirty="0" smtClean="0"/>
          </a:p>
          <a:p>
            <a:r>
              <a:rPr lang="ar-SA" dirty="0" smtClean="0"/>
              <a:t>تضم المعايير الإنسانية الأساسية ملاحظات وأدوات قياس مفيدةٍ للممارسين والمنظمات.</a:t>
            </a:r>
          </a:p>
          <a:p>
            <a:endParaRPr lang="ar-SA" dirty="0" smtClean="0"/>
          </a:p>
          <a:p>
            <a:pPr marL="171450" indent="-171450">
              <a:buFont typeface="Arial" panose="020B0604020202020204" pitchFamily="34" charset="0"/>
              <a:buChar char="•"/>
            </a:pPr>
            <a:r>
              <a:rPr lang="ar-SA" dirty="0" smtClean="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smtClean="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p:txBody>
      </p:sp>
      <p:sp>
        <p:nvSpPr>
          <p:cNvPr id="4" name="Slide Number Placeholder 3"/>
          <p:cNvSpPr>
            <a:spLocks noGrp="1"/>
          </p:cNvSpPr>
          <p:nvPr>
            <p:ph type="sldNum" sz="quarter" idx="10"/>
          </p:nvPr>
        </p:nvSpPr>
        <p:spPr/>
        <p:txBody>
          <a:bodyPr/>
          <a:lstStyle/>
          <a:p>
            <a:fld id="{53579C48-162C-47C7-9687-2839989AFBEE}" type="slidenum">
              <a:rPr lang="ar-SA" smtClean="0"/>
              <a:t>16</a:t>
            </a:fld>
            <a:endParaRPr lang="ar-SA"/>
          </a:p>
        </p:txBody>
      </p:sp>
    </p:spTree>
    <p:extLst>
      <p:ext uri="{BB962C8B-B14F-4D97-AF65-F5344CB8AC3E}">
        <p14:creationId xmlns:p14="http://schemas.microsoft.com/office/powerpoint/2010/main" val="24794243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تحتوي هذه الشريحة التقديمية على كتابة متحركة.</a:t>
            </a:r>
          </a:p>
          <a:p>
            <a:endParaRPr lang="ar-SA" dirty="0" smtClean="0"/>
          </a:p>
          <a:p>
            <a:r>
              <a:rPr lang="ar-SA" dirty="0" smtClean="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smtClean="0"/>
          </a:p>
          <a:p>
            <a:r>
              <a:rPr lang="ar-SA" dirty="0" smtClean="0"/>
              <a:t>ملاحظات للمدرّب:</a:t>
            </a:r>
          </a:p>
          <a:p>
            <a:endParaRPr lang="ar-SA" dirty="0" smtClean="0"/>
          </a:p>
          <a:p>
            <a:pPr marL="171450" indent="-171450">
              <a:buFont typeface="Arial" panose="020B0604020202020204" pitchFamily="34" charset="0"/>
              <a:buChar char="•"/>
            </a:pPr>
            <a:r>
              <a:rPr lang="ar-SA" dirty="0" smtClean="0"/>
              <a:t>يتكون كل معيار من المعايير الإنسانيّة  الأساسيّة كما يلي:</a:t>
            </a:r>
          </a:p>
          <a:p>
            <a:pPr marL="171450" indent="-171450">
              <a:buFont typeface="Arial" panose="020B0604020202020204" pitchFamily="34" charset="0"/>
              <a:buChar char="•"/>
            </a:pPr>
            <a:r>
              <a:rPr lang="ar-SA" dirty="0" smtClean="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smtClean="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smtClean="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smtClean="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smtClean="0"/>
              <a:t> </a:t>
            </a:r>
          </a:p>
          <a:p>
            <a:r>
              <a:rPr lang="ar-SA" dirty="0" smtClean="0"/>
              <a:t>التدابير الأساسية والمسؤوليات التنظيمية: تدعم كل واحدةٍ منها الأخرى وينبغي قراءتهما معا.</a:t>
            </a:r>
          </a:p>
          <a:p>
            <a:endParaRPr lang="ar-SA" dirty="0" smtClean="0"/>
          </a:p>
          <a:p>
            <a:r>
              <a:rPr lang="ar-SA" dirty="0" smtClean="0"/>
              <a:t>تضم المعايير الإنسانية الأساسية ملاحظات وأدوات قياس مفيدةٍ للممارسين والمنظمات.</a:t>
            </a:r>
          </a:p>
          <a:p>
            <a:endParaRPr lang="ar-SA" dirty="0" smtClean="0"/>
          </a:p>
          <a:p>
            <a:pPr marL="171450" indent="-171450">
              <a:buFont typeface="Arial" panose="020B0604020202020204" pitchFamily="34" charset="0"/>
              <a:buChar char="•"/>
            </a:pPr>
            <a:r>
              <a:rPr lang="ar-SA" dirty="0" smtClean="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smtClean="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a:p>
            <a:endParaRPr lang="ar-SA" dirty="0" smtClean="0"/>
          </a:p>
        </p:txBody>
      </p:sp>
      <p:sp>
        <p:nvSpPr>
          <p:cNvPr id="4" name="Slide Number Placeholder 3"/>
          <p:cNvSpPr>
            <a:spLocks noGrp="1"/>
          </p:cNvSpPr>
          <p:nvPr>
            <p:ph type="sldNum" sz="quarter" idx="10"/>
          </p:nvPr>
        </p:nvSpPr>
        <p:spPr/>
        <p:txBody>
          <a:bodyPr/>
          <a:lstStyle/>
          <a:p>
            <a:fld id="{53579C48-162C-47C7-9687-2839989AFBEE}" type="slidenum">
              <a:rPr lang="ar-SA" smtClean="0"/>
              <a:t>17</a:t>
            </a:fld>
            <a:endParaRPr lang="ar-SA"/>
          </a:p>
        </p:txBody>
      </p:sp>
    </p:spTree>
    <p:extLst>
      <p:ext uri="{BB962C8B-B14F-4D97-AF65-F5344CB8AC3E}">
        <p14:creationId xmlns:p14="http://schemas.microsoft.com/office/powerpoint/2010/main" val="344917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تحتوي هذه الشريحة التقديمية على كتابة متحركة.</a:t>
            </a:r>
          </a:p>
          <a:p>
            <a:endParaRPr lang="ar-SA" dirty="0" smtClean="0"/>
          </a:p>
          <a:p>
            <a:r>
              <a:rPr lang="ar-SA" dirty="0" smtClean="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smtClean="0"/>
          </a:p>
          <a:p>
            <a:r>
              <a:rPr lang="ar-SA" dirty="0" smtClean="0"/>
              <a:t>ملاحظات للمدرّب:</a:t>
            </a:r>
          </a:p>
          <a:p>
            <a:endParaRPr lang="ar-SA" dirty="0" smtClean="0"/>
          </a:p>
          <a:p>
            <a:pPr marL="171450" indent="-171450">
              <a:buFont typeface="Arial" panose="020B0604020202020204" pitchFamily="34" charset="0"/>
              <a:buChar char="•"/>
            </a:pPr>
            <a:r>
              <a:rPr lang="ar-SA" dirty="0" smtClean="0"/>
              <a:t>يتكون كل معيار من المعايير الإنسانيّة  الأساسيّة كما يلي:</a:t>
            </a:r>
          </a:p>
          <a:p>
            <a:pPr marL="171450" indent="-171450">
              <a:buFont typeface="Arial" panose="020B0604020202020204" pitchFamily="34" charset="0"/>
              <a:buChar char="•"/>
            </a:pPr>
            <a:r>
              <a:rPr lang="ar-SA" dirty="0" smtClean="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smtClean="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smtClean="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smtClean="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smtClean="0"/>
              <a:t> </a:t>
            </a:r>
          </a:p>
          <a:p>
            <a:r>
              <a:rPr lang="ar-SA" dirty="0" smtClean="0"/>
              <a:t>التدابير الأساسية والمسؤوليات التنظيمية: تدعم كل واحدةٍ منها الأخرى وينبغي قراءتهما معا.</a:t>
            </a:r>
          </a:p>
          <a:p>
            <a:endParaRPr lang="ar-SA" dirty="0" smtClean="0"/>
          </a:p>
          <a:p>
            <a:r>
              <a:rPr lang="ar-SA" dirty="0" smtClean="0"/>
              <a:t>تضم المعايير الإنسانية الأساسية ملاحظات وأدوات قياس مفيدةٍ للممارسين والمنظمات.</a:t>
            </a:r>
          </a:p>
          <a:p>
            <a:endParaRPr lang="ar-SA" dirty="0" smtClean="0"/>
          </a:p>
          <a:p>
            <a:pPr marL="171450" indent="-171450">
              <a:buFont typeface="Arial" panose="020B0604020202020204" pitchFamily="34" charset="0"/>
              <a:buChar char="•"/>
            </a:pPr>
            <a:r>
              <a:rPr lang="ar-SA" dirty="0" smtClean="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smtClean="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a:p>
            <a:endParaRPr lang="ar-SA" dirty="0" smtClean="0"/>
          </a:p>
        </p:txBody>
      </p:sp>
      <p:sp>
        <p:nvSpPr>
          <p:cNvPr id="4" name="Slide Number Placeholder 3"/>
          <p:cNvSpPr>
            <a:spLocks noGrp="1"/>
          </p:cNvSpPr>
          <p:nvPr>
            <p:ph type="sldNum" sz="quarter" idx="10"/>
          </p:nvPr>
        </p:nvSpPr>
        <p:spPr/>
        <p:txBody>
          <a:bodyPr/>
          <a:lstStyle/>
          <a:p>
            <a:fld id="{53579C48-162C-47C7-9687-2839989AFBEE}" type="slidenum">
              <a:rPr lang="ar-SA" smtClean="0"/>
              <a:t>18</a:t>
            </a:fld>
            <a:endParaRPr lang="ar-SA"/>
          </a:p>
        </p:txBody>
      </p:sp>
    </p:spTree>
    <p:extLst>
      <p:ext uri="{BB962C8B-B14F-4D97-AF65-F5344CB8AC3E}">
        <p14:creationId xmlns:p14="http://schemas.microsoft.com/office/powerpoint/2010/main" val="13522466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تحتوي هذه الشريحة التقديمية على كتابة متحركة.</a:t>
            </a:r>
          </a:p>
          <a:p>
            <a:endParaRPr lang="ar-SA" dirty="0" smtClean="0"/>
          </a:p>
          <a:p>
            <a:r>
              <a:rPr lang="ar-SA" dirty="0" smtClean="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smtClean="0"/>
          </a:p>
          <a:p>
            <a:r>
              <a:rPr lang="ar-SA" dirty="0" smtClean="0"/>
              <a:t>ملاحظات للمدرّب:</a:t>
            </a:r>
          </a:p>
          <a:p>
            <a:endParaRPr lang="ar-SA" dirty="0" smtClean="0"/>
          </a:p>
          <a:p>
            <a:pPr marL="171450" indent="-171450">
              <a:buFont typeface="Arial" panose="020B0604020202020204" pitchFamily="34" charset="0"/>
              <a:buChar char="•"/>
            </a:pPr>
            <a:r>
              <a:rPr lang="ar-SA" dirty="0" smtClean="0"/>
              <a:t>يتكون كل معيار من المعايير الإنسانيّة  الأساسيّة كما يلي:</a:t>
            </a:r>
          </a:p>
          <a:p>
            <a:pPr marL="171450" indent="-171450">
              <a:buFont typeface="Arial" panose="020B0604020202020204" pitchFamily="34" charset="0"/>
              <a:buChar char="•"/>
            </a:pPr>
            <a:r>
              <a:rPr lang="ar-SA" dirty="0" smtClean="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smtClean="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smtClean="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smtClean="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smtClean="0"/>
              <a:t> </a:t>
            </a:r>
          </a:p>
          <a:p>
            <a:r>
              <a:rPr lang="ar-SA" dirty="0" smtClean="0"/>
              <a:t>التدابير الأساسية والمسؤوليات التنظيمية: تدعم كل واحدةٍ منها الأخرى وينبغي قراءتهما معا.</a:t>
            </a:r>
          </a:p>
          <a:p>
            <a:endParaRPr lang="ar-SA" dirty="0" smtClean="0"/>
          </a:p>
          <a:p>
            <a:r>
              <a:rPr lang="ar-SA" dirty="0" smtClean="0"/>
              <a:t>تضم المعايير الإنسانية الأساسية ملاحظات وأدوات قياس مفيدةٍ للممارسين والمنظمات.</a:t>
            </a:r>
          </a:p>
          <a:p>
            <a:endParaRPr lang="ar-SA" dirty="0" smtClean="0"/>
          </a:p>
          <a:p>
            <a:pPr marL="171450" indent="-171450">
              <a:buFont typeface="Arial" panose="020B0604020202020204" pitchFamily="34" charset="0"/>
              <a:buChar char="•"/>
            </a:pPr>
            <a:r>
              <a:rPr lang="ar-SA" dirty="0" smtClean="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smtClean="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a:p>
            <a:endParaRPr lang="ar-SA" dirty="0" smtClean="0"/>
          </a:p>
        </p:txBody>
      </p:sp>
      <p:sp>
        <p:nvSpPr>
          <p:cNvPr id="4" name="Slide Number Placeholder 3"/>
          <p:cNvSpPr>
            <a:spLocks noGrp="1"/>
          </p:cNvSpPr>
          <p:nvPr>
            <p:ph type="sldNum" sz="quarter" idx="10"/>
          </p:nvPr>
        </p:nvSpPr>
        <p:spPr/>
        <p:txBody>
          <a:bodyPr/>
          <a:lstStyle/>
          <a:p>
            <a:fld id="{53579C48-162C-47C7-9687-2839989AFBEE}" type="slidenum">
              <a:rPr lang="ar-SA" smtClean="0"/>
              <a:t>19</a:t>
            </a:fld>
            <a:endParaRPr lang="ar-SA"/>
          </a:p>
        </p:txBody>
      </p:sp>
    </p:spTree>
    <p:extLst>
      <p:ext uri="{BB962C8B-B14F-4D97-AF65-F5344CB8AC3E}">
        <p14:creationId xmlns:p14="http://schemas.microsoft.com/office/powerpoint/2010/main" val="36906651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تحتوي هذه الشريحة التقديمية على كتابة متحركة.</a:t>
            </a:r>
          </a:p>
          <a:p>
            <a:endParaRPr lang="ar-SA" dirty="0" smtClean="0"/>
          </a:p>
          <a:p>
            <a:r>
              <a:rPr lang="ar-SA" dirty="0" smtClean="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smtClean="0"/>
          </a:p>
          <a:p>
            <a:r>
              <a:rPr lang="ar-SA" dirty="0" smtClean="0"/>
              <a:t>ملاحظات للمدرّب:</a:t>
            </a:r>
          </a:p>
          <a:p>
            <a:endParaRPr lang="ar-SA" dirty="0" smtClean="0"/>
          </a:p>
          <a:p>
            <a:pPr marL="171450" indent="-171450">
              <a:buFont typeface="Arial" panose="020B0604020202020204" pitchFamily="34" charset="0"/>
              <a:buChar char="•"/>
            </a:pPr>
            <a:r>
              <a:rPr lang="ar-SA" dirty="0" smtClean="0"/>
              <a:t>يتكون كل معيار من المعايير الإنسانيّة  الأساسيّة كما يلي:</a:t>
            </a:r>
          </a:p>
          <a:p>
            <a:pPr marL="171450" indent="-171450">
              <a:buFont typeface="Arial" panose="020B0604020202020204" pitchFamily="34" charset="0"/>
              <a:buChar char="•"/>
            </a:pPr>
            <a:r>
              <a:rPr lang="ar-SA" dirty="0" smtClean="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smtClean="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smtClean="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smtClean="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smtClean="0"/>
              <a:t> </a:t>
            </a:r>
          </a:p>
          <a:p>
            <a:r>
              <a:rPr lang="ar-SA" dirty="0" smtClean="0"/>
              <a:t>التدابير الأساسية والمسؤوليات التنظيمية: تدعم كل واحدةٍ منها الأخرى وينبغي قراءتهما معا.</a:t>
            </a:r>
          </a:p>
          <a:p>
            <a:endParaRPr lang="ar-SA" dirty="0" smtClean="0"/>
          </a:p>
          <a:p>
            <a:r>
              <a:rPr lang="ar-SA" dirty="0" smtClean="0"/>
              <a:t>تضم المعايير الإنسانية الأساسية ملاحظات وأدوات قياس مفيدةٍ للممارسين والمنظمات.</a:t>
            </a:r>
          </a:p>
          <a:p>
            <a:endParaRPr lang="ar-SA" dirty="0" smtClean="0"/>
          </a:p>
          <a:p>
            <a:pPr marL="171450" indent="-171450">
              <a:buFont typeface="Arial" panose="020B0604020202020204" pitchFamily="34" charset="0"/>
              <a:buChar char="•"/>
            </a:pPr>
            <a:r>
              <a:rPr lang="ar-SA" dirty="0" smtClean="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smtClean="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a:p>
            <a:endParaRPr lang="ar-SA" dirty="0" smtClean="0"/>
          </a:p>
        </p:txBody>
      </p:sp>
      <p:sp>
        <p:nvSpPr>
          <p:cNvPr id="4" name="Slide Number Placeholder 3"/>
          <p:cNvSpPr>
            <a:spLocks noGrp="1"/>
          </p:cNvSpPr>
          <p:nvPr>
            <p:ph type="sldNum" sz="quarter" idx="10"/>
          </p:nvPr>
        </p:nvSpPr>
        <p:spPr/>
        <p:txBody>
          <a:bodyPr/>
          <a:lstStyle/>
          <a:p>
            <a:fld id="{53579C48-162C-47C7-9687-2839989AFBEE}" type="slidenum">
              <a:rPr lang="ar-SA" smtClean="0"/>
              <a:t>20</a:t>
            </a:fld>
            <a:endParaRPr lang="ar-SA"/>
          </a:p>
        </p:txBody>
      </p:sp>
    </p:spTree>
    <p:extLst>
      <p:ext uri="{BB962C8B-B14F-4D97-AF65-F5344CB8AC3E}">
        <p14:creationId xmlns:p14="http://schemas.microsoft.com/office/powerpoint/2010/main" val="3118325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تحتوي هذه الشريحة التقديمية على كتابة متحركة – ينبغي على المدرب أن يُقسّم وقته بطريقةٍ تتطابق مع نسق الكتابة المتحركة. </a:t>
            </a:r>
          </a:p>
          <a:p>
            <a:endParaRPr lang="ar-SA" dirty="0" smtClean="0"/>
          </a:p>
          <a:p>
            <a:r>
              <a:rPr lang="ar-SA" dirty="0" smtClean="0"/>
              <a:t>لمحة تاريخية: تم إطلاق مشروع اسفير في عام 1997 على خلفيّة الأزمات الكبرى لمنطقة البحيرات العظمى بهدف تحسين جودة المساعدة الإنسانية وخضوعها إلى المساءلة حيث يسعى هذا المشروع إلى الاستجابة إلى العدد المتزايد من التقييمات الخطيرة والحرجة من طرف المنظمات والجهات المانحة والمجتمعات المحلية والجماهير الموسعة. كما كان المشهد الانساني يشهد توسّعا واضفاءً للطابع المهني إليه فضلا عن العمل بميزانياتٍ ضخمة وتوسيع نطاق توزيع الميزانيات والموارد.  وقع تقديم مجموعة من المعايير الدنيا المتناسقة والمتفق عليها والعالمية في شكل دليل اسفير مع وجود الميثاق الانساني في الصدارة وذلك بهدف ضمان احترام كرامة السكان المتضررين.</a:t>
            </a:r>
          </a:p>
          <a:p>
            <a:endParaRPr lang="ar-SA" dirty="0" smtClean="0"/>
          </a:p>
          <a:p>
            <a:r>
              <a:rPr lang="ar-SA" dirty="0" smtClean="0"/>
              <a:t>يتم استخدامها جنبا إلى جنبٍ مع الفصول التقنيةِ.</a:t>
            </a:r>
          </a:p>
        </p:txBody>
      </p:sp>
      <p:sp>
        <p:nvSpPr>
          <p:cNvPr id="4" name="Slide Number Placeholder 3"/>
          <p:cNvSpPr>
            <a:spLocks noGrp="1"/>
          </p:cNvSpPr>
          <p:nvPr>
            <p:ph type="sldNum" sz="quarter" idx="10"/>
          </p:nvPr>
        </p:nvSpPr>
        <p:spPr/>
        <p:txBody>
          <a:bodyPr/>
          <a:lstStyle/>
          <a:p>
            <a:fld id="{53579C48-162C-47C7-9687-2839989AFBEE}" type="slidenum">
              <a:rPr lang="ar-SA" smtClean="0"/>
              <a:t>3</a:t>
            </a:fld>
            <a:endParaRPr lang="ar-SA"/>
          </a:p>
        </p:txBody>
      </p:sp>
    </p:spTree>
    <p:extLst>
      <p:ext uri="{BB962C8B-B14F-4D97-AF65-F5344CB8AC3E}">
        <p14:creationId xmlns:p14="http://schemas.microsoft.com/office/powerpoint/2010/main" val="9608126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تحتوي هذه الشريحة التقديمية على كتابة متحركة.</a:t>
            </a:r>
          </a:p>
          <a:p>
            <a:endParaRPr lang="ar-SA" dirty="0" smtClean="0"/>
          </a:p>
          <a:p>
            <a:r>
              <a:rPr lang="ar-SA" dirty="0" smtClean="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smtClean="0"/>
          </a:p>
          <a:p>
            <a:r>
              <a:rPr lang="ar-SA" dirty="0" smtClean="0"/>
              <a:t>ملاحظات للمدرّب:</a:t>
            </a:r>
          </a:p>
          <a:p>
            <a:endParaRPr lang="ar-SA" dirty="0" smtClean="0"/>
          </a:p>
          <a:p>
            <a:pPr marL="171450" indent="-171450">
              <a:buFont typeface="Arial" panose="020B0604020202020204" pitchFamily="34" charset="0"/>
              <a:buChar char="•"/>
            </a:pPr>
            <a:r>
              <a:rPr lang="ar-SA" dirty="0" smtClean="0"/>
              <a:t>يتكون كل معيار من المعايير الإنسانيّة  الأساسيّة كما يلي:</a:t>
            </a:r>
          </a:p>
          <a:p>
            <a:pPr marL="171450" indent="-171450">
              <a:buFont typeface="Arial" panose="020B0604020202020204" pitchFamily="34" charset="0"/>
              <a:buChar char="•"/>
            </a:pPr>
            <a:r>
              <a:rPr lang="ar-SA" dirty="0" smtClean="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smtClean="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smtClean="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smtClean="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smtClean="0"/>
              <a:t> </a:t>
            </a:r>
          </a:p>
          <a:p>
            <a:r>
              <a:rPr lang="ar-SA" dirty="0" smtClean="0"/>
              <a:t>التدابير الأساسية والمسؤوليات التنظيمية: تدعم كل واحدةٍ منها الأخرى وينبغي قراءتهما معا.</a:t>
            </a:r>
          </a:p>
          <a:p>
            <a:endParaRPr lang="ar-SA" dirty="0" smtClean="0"/>
          </a:p>
          <a:p>
            <a:r>
              <a:rPr lang="ar-SA" dirty="0" smtClean="0"/>
              <a:t>تضم المعايير الإنسانية الأساسية ملاحظات وأدوات قياس مفيدةٍ للممارسين والمنظمات.</a:t>
            </a:r>
          </a:p>
          <a:p>
            <a:endParaRPr lang="ar-SA" dirty="0" smtClean="0"/>
          </a:p>
          <a:p>
            <a:pPr marL="171450" indent="-171450">
              <a:buFont typeface="Arial" panose="020B0604020202020204" pitchFamily="34" charset="0"/>
              <a:buChar char="•"/>
            </a:pPr>
            <a:r>
              <a:rPr lang="ar-SA" dirty="0" smtClean="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smtClean="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a:p>
            <a:endParaRPr lang="ar-SA" dirty="0" smtClean="0"/>
          </a:p>
        </p:txBody>
      </p:sp>
      <p:sp>
        <p:nvSpPr>
          <p:cNvPr id="4" name="Slide Number Placeholder 3"/>
          <p:cNvSpPr>
            <a:spLocks noGrp="1"/>
          </p:cNvSpPr>
          <p:nvPr>
            <p:ph type="sldNum" sz="quarter" idx="10"/>
          </p:nvPr>
        </p:nvSpPr>
        <p:spPr/>
        <p:txBody>
          <a:bodyPr/>
          <a:lstStyle/>
          <a:p>
            <a:fld id="{53579C48-162C-47C7-9687-2839989AFBEE}" type="slidenum">
              <a:rPr lang="ar-SA" smtClean="0"/>
              <a:t>21</a:t>
            </a:fld>
            <a:endParaRPr lang="ar-SA"/>
          </a:p>
        </p:txBody>
      </p:sp>
    </p:spTree>
    <p:extLst>
      <p:ext uri="{BB962C8B-B14F-4D97-AF65-F5344CB8AC3E}">
        <p14:creationId xmlns:p14="http://schemas.microsoft.com/office/powerpoint/2010/main" val="3630822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تحتوي هذه الشريحة التقديمية على كتابة متحركة.</a:t>
            </a:r>
          </a:p>
          <a:p>
            <a:endParaRPr lang="ar-SA" dirty="0" smtClean="0"/>
          </a:p>
          <a:p>
            <a:r>
              <a:rPr lang="ar-SA" dirty="0" smtClean="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smtClean="0"/>
          </a:p>
          <a:p>
            <a:r>
              <a:rPr lang="ar-SA" dirty="0" smtClean="0"/>
              <a:t>ملاحظات للمدرّب:</a:t>
            </a:r>
          </a:p>
          <a:p>
            <a:endParaRPr lang="ar-SA" dirty="0" smtClean="0"/>
          </a:p>
          <a:p>
            <a:pPr marL="171450" indent="-171450">
              <a:buFont typeface="Arial" panose="020B0604020202020204" pitchFamily="34" charset="0"/>
              <a:buChar char="•"/>
            </a:pPr>
            <a:r>
              <a:rPr lang="ar-SA" dirty="0" smtClean="0"/>
              <a:t>يتكون كل معيار من المعايير الإنسانيّة  الأساسيّة كما يلي:</a:t>
            </a:r>
          </a:p>
          <a:p>
            <a:pPr marL="171450" indent="-171450">
              <a:buFont typeface="Arial" panose="020B0604020202020204" pitchFamily="34" charset="0"/>
              <a:buChar char="•"/>
            </a:pPr>
            <a:r>
              <a:rPr lang="ar-SA" dirty="0" smtClean="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smtClean="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smtClean="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smtClean="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smtClean="0"/>
              <a:t> </a:t>
            </a:r>
          </a:p>
          <a:p>
            <a:r>
              <a:rPr lang="ar-SA" dirty="0" smtClean="0"/>
              <a:t>التدابير الأساسية والمسؤوليات التنظيمية: تدعم كل واحدةٍ منها الأخرى وينبغي قراءتهما معا.</a:t>
            </a:r>
          </a:p>
          <a:p>
            <a:endParaRPr lang="ar-SA" dirty="0" smtClean="0"/>
          </a:p>
          <a:p>
            <a:r>
              <a:rPr lang="ar-SA" dirty="0" smtClean="0"/>
              <a:t>تضم المعايير الإنسانية الأساسية ملاحظات وأدوات قياس مفيدةٍ للممارسين والمنظمات.</a:t>
            </a:r>
          </a:p>
          <a:p>
            <a:endParaRPr lang="ar-SA" dirty="0" smtClean="0"/>
          </a:p>
          <a:p>
            <a:pPr marL="171450" indent="-171450">
              <a:buFont typeface="Arial" panose="020B0604020202020204" pitchFamily="34" charset="0"/>
              <a:buChar char="•"/>
            </a:pPr>
            <a:r>
              <a:rPr lang="ar-SA" dirty="0" smtClean="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smtClean="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a:p>
            <a:endParaRPr lang="ar-SA" dirty="0" smtClean="0"/>
          </a:p>
        </p:txBody>
      </p:sp>
      <p:sp>
        <p:nvSpPr>
          <p:cNvPr id="4" name="Slide Number Placeholder 3"/>
          <p:cNvSpPr>
            <a:spLocks noGrp="1"/>
          </p:cNvSpPr>
          <p:nvPr>
            <p:ph type="sldNum" sz="quarter" idx="10"/>
          </p:nvPr>
        </p:nvSpPr>
        <p:spPr/>
        <p:txBody>
          <a:bodyPr/>
          <a:lstStyle/>
          <a:p>
            <a:fld id="{53579C48-162C-47C7-9687-2839989AFBEE}" type="slidenum">
              <a:rPr lang="ar-SA" smtClean="0"/>
              <a:t>22</a:t>
            </a:fld>
            <a:endParaRPr lang="ar-SA"/>
          </a:p>
        </p:txBody>
      </p:sp>
    </p:spTree>
    <p:extLst>
      <p:ext uri="{BB962C8B-B14F-4D97-AF65-F5344CB8AC3E}">
        <p14:creationId xmlns:p14="http://schemas.microsoft.com/office/powerpoint/2010/main" val="12634283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تحتوي هذه الشريحة التقديمية على كتابة متحركة.</a:t>
            </a:r>
          </a:p>
          <a:p>
            <a:endParaRPr lang="ar-SA" dirty="0" smtClean="0"/>
          </a:p>
          <a:p>
            <a:r>
              <a:rPr lang="ar-SA" dirty="0" smtClean="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smtClean="0"/>
          </a:p>
          <a:p>
            <a:r>
              <a:rPr lang="ar-SA" dirty="0" smtClean="0"/>
              <a:t>ملاحظات للمدرّب:</a:t>
            </a:r>
          </a:p>
          <a:p>
            <a:endParaRPr lang="ar-SA" dirty="0" smtClean="0"/>
          </a:p>
          <a:p>
            <a:pPr marL="171450" indent="-171450">
              <a:buFont typeface="Arial" panose="020B0604020202020204" pitchFamily="34" charset="0"/>
              <a:buChar char="•"/>
            </a:pPr>
            <a:r>
              <a:rPr lang="ar-SA" dirty="0" smtClean="0"/>
              <a:t>يتكون كل معيار من المعايير الإنسانيّة  الأساسيّة كما يلي:</a:t>
            </a:r>
          </a:p>
          <a:p>
            <a:pPr marL="171450" indent="-171450">
              <a:buFont typeface="Arial" panose="020B0604020202020204" pitchFamily="34" charset="0"/>
              <a:buChar char="•"/>
            </a:pPr>
            <a:r>
              <a:rPr lang="ar-SA" dirty="0" smtClean="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smtClean="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smtClean="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smtClean="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smtClean="0"/>
              <a:t> </a:t>
            </a:r>
          </a:p>
          <a:p>
            <a:r>
              <a:rPr lang="ar-SA" dirty="0" smtClean="0"/>
              <a:t>التدابير الأساسية والمسؤوليات التنظيمية: تدعم كل واحدةٍ منها الأخرى وينبغي قراءتهما معا.</a:t>
            </a:r>
          </a:p>
          <a:p>
            <a:endParaRPr lang="ar-SA" dirty="0" smtClean="0"/>
          </a:p>
          <a:p>
            <a:r>
              <a:rPr lang="ar-SA" dirty="0" smtClean="0"/>
              <a:t>تضم المعايير الإنسانية الأساسية ملاحظات وأدوات قياس مفيدةٍ للممارسين والمنظمات.</a:t>
            </a:r>
          </a:p>
          <a:p>
            <a:endParaRPr lang="ar-SA" dirty="0" smtClean="0"/>
          </a:p>
          <a:p>
            <a:pPr marL="171450" indent="-171450">
              <a:buFont typeface="Arial" panose="020B0604020202020204" pitchFamily="34" charset="0"/>
              <a:buChar char="•"/>
            </a:pPr>
            <a:r>
              <a:rPr lang="ar-SA" dirty="0" smtClean="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smtClean="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a:p>
            <a:endParaRPr lang="ar-SA" dirty="0" smtClean="0"/>
          </a:p>
        </p:txBody>
      </p:sp>
      <p:sp>
        <p:nvSpPr>
          <p:cNvPr id="4" name="Slide Number Placeholder 3"/>
          <p:cNvSpPr>
            <a:spLocks noGrp="1"/>
          </p:cNvSpPr>
          <p:nvPr>
            <p:ph type="sldNum" sz="quarter" idx="10"/>
          </p:nvPr>
        </p:nvSpPr>
        <p:spPr/>
        <p:txBody>
          <a:bodyPr/>
          <a:lstStyle/>
          <a:p>
            <a:fld id="{53579C48-162C-47C7-9687-2839989AFBEE}" type="slidenum">
              <a:rPr lang="ar-SA" smtClean="0"/>
              <a:t>23</a:t>
            </a:fld>
            <a:endParaRPr lang="ar-SA"/>
          </a:p>
        </p:txBody>
      </p:sp>
    </p:spTree>
    <p:extLst>
      <p:ext uri="{BB962C8B-B14F-4D97-AF65-F5344CB8AC3E}">
        <p14:creationId xmlns:p14="http://schemas.microsoft.com/office/powerpoint/2010/main" val="22710477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تحتوي هذه الشريحة التقديمية على كتابة متحركة.</a:t>
            </a:r>
          </a:p>
          <a:p>
            <a:endParaRPr lang="ar-SA" dirty="0" smtClean="0"/>
          </a:p>
          <a:p>
            <a:r>
              <a:rPr lang="ar-SA" dirty="0" smtClean="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smtClean="0"/>
          </a:p>
          <a:p>
            <a:r>
              <a:rPr lang="ar-SA" dirty="0" smtClean="0"/>
              <a:t>ملاحظات للمدرّب:</a:t>
            </a:r>
          </a:p>
          <a:p>
            <a:endParaRPr lang="ar-SA" dirty="0" smtClean="0"/>
          </a:p>
          <a:p>
            <a:pPr marL="171450" indent="-171450">
              <a:buFont typeface="Arial" panose="020B0604020202020204" pitchFamily="34" charset="0"/>
              <a:buChar char="•"/>
            </a:pPr>
            <a:r>
              <a:rPr lang="ar-SA" dirty="0" smtClean="0"/>
              <a:t>يتكون كل معيار من المعايير الإنسانيّة  الأساسيّة كما يلي:</a:t>
            </a:r>
          </a:p>
          <a:p>
            <a:pPr marL="171450" indent="-171450">
              <a:buFont typeface="Arial" panose="020B0604020202020204" pitchFamily="34" charset="0"/>
              <a:buChar char="•"/>
            </a:pPr>
            <a:r>
              <a:rPr lang="ar-SA" dirty="0" smtClean="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smtClean="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smtClean="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smtClean="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smtClean="0"/>
              <a:t> </a:t>
            </a:r>
          </a:p>
          <a:p>
            <a:r>
              <a:rPr lang="ar-SA" dirty="0" smtClean="0"/>
              <a:t>التدابير الأساسية والمسؤوليات التنظيمية: تدعم كل واحدةٍ منها الأخرى وينبغي قراءتهما معا.</a:t>
            </a:r>
          </a:p>
          <a:p>
            <a:endParaRPr lang="ar-SA" dirty="0" smtClean="0"/>
          </a:p>
          <a:p>
            <a:r>
              <a:rPr lang="ar-SA" dirty="0" smtClean="0"/>
              <a:t>تضم المعايير الإنسانية الأساسية ملاحظات وأدوات قياس مفيدةٍ للممارسين والمنظمات.</a:t>
            </a:r>
          </a:p>
          <a:p>
            <a:endParaRPr lang="ar-SA" dirty="0" smtClean="0"/>
          </a:p>
          <a:p>
            <a:pPr marL="171450" indent="-171450">
              <a:buFont typeface="Arial" panose="020B0604020202020204" pitchFamily="34" charset="0"/>
              <a:buChar char="•"/>
            </a:pPr>
            <a:r>
              <a:rPr lang="ar-SA" dirty="0" smtClean="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smtClean="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a:p>
            <a:endParaRPr lang="ar-SA" dirty="0" smtClean="0"/>
          </a:p>
        </p:txBody>
      </p:sp>
      <p:sp>
        <p:nvSpPr>
          <p:cNvPr id="4" name="Slide Number Placeholder 3"/>
          <p:cNvSpPr>
            <a:spLocks noGrp="1"/>
          </p:cNvSpPr>
          <p:nvPr>
            <p:ph type="sldNum" sz="quarter" idx="10"/>
          </p:nvPr>
        </p:nvSpPr>
        <p:spPr/>
        <p:txBody>
          <a:bodyPr/>
          <a:lstStyle/>
          <a:p>
            <a:fld id="{53579C48-162C-47C7-9687-2839989AFBEE}" type="slidenum">
              <a:rPr lang="ar-SA" smtClean="0"/>
              <a:t>24</a:t>
            </a:fld>
            <a:endParaRPr lang="ar-SA"/>
          </a:p>
        </p:txBody>
      </p:sp>
    </p:spTree>
    <p:extLst>
      <p:ext uri="{BB962C8B-B14F-4D97-AF65-F5344CB8AC3E}">
        <p14:creationId xmlns:p14="http://schemas.microsoft.com/office/powerpoint/2010/main" val="14498917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تحتوي هذه الشريحة التقديمية على كتابة متحركة.</a:t>
            </a:r>
          </a:p>
          <a:p>
            <a:endParaRPr lang="ar-SA" dirty="0" smtClean="0"/>
          </a:p>
          <a:p>
            <a:r>
              <a:rPr lang="ar-SA" dirty="0" smtClean="0"/>
              <a:t>وزّع على المشاركين النسخة الكاملة للمعايير الإنسانية الأساسيّة (والتي تضم كل من الملاحظات الإرشادية والمؤشّرات). باعتماد الالتزام 1 كمثالٍ، قم بتقديم هيكل الالتزام مع تسليط الضوء على كل عنصر على حدة. وبينما تقوم بالتقديم، سيقوم المشاركون بتصفّح المعايير الإنسانية الأساسيّة مع كل شريحة تقديمية.</a:t>
            </a:r>
          </a:p>
          <a:p>
            <a:endParaRPr lang="ar-SA" dirty="0" smtClean="0"/>
          </a:p>
          <a:p>
            <a:r>
              <a:rPr lang="ar-SA" dirty="0" smtClean="0"/>
              <a:t>ملاحظات للمدرّب:</a:t>
            </a:r>
          </a:p>
          <a:p>
            <a:endParaRPr lang="ar-SA" dirty="0" smtClean="0"/>
          </a:p>
          <a:p>
            <a:pPr marL="171450" indent="-171450">
              <a:buFont typeface="Arial" panose="020B0604020202020204" pitchFamily="34" charset="0"/>
              <a:buChar char="•"/>
            </a:pPr>
            <a:r>
              <a:rPr lang="ar-SA" dirty="0" smtClean="0"/>
              <a:t>يتكون كل معيار من المعايير الإنسانيّة  الأساسيّة كما يلي:</a:t>
            </a:r>
          </a:p>
          <a:p>
            <a:pPr marL="171450" indent="-171450">
              <a:buFont typeface="Arial" panose="020B0604020202020204" pitchFamily="34" charset="0"/>
              <a:buChar char="•"/>
            </a:pPr>
            <a:r>
              <a:rPr lang="ar-SA" dirty="0" smtClean="0"/>
              <a:t>التزام نحو المجتمعات والأشخاص المتضررين من الأزمات: ينص على ما يمكنهم توقعه من المنظمات والأفراد الذين يقدمون المساعدة الإنسانيّة.</a:t>
            </a:r>
          </a:p>
          <a:p>
            <a:pPr marL="171450" indent="-171450">
              <a:buFont typeface="Arial" panose="020B0604020202020204" pitchFamily="34" charset="0"/>
              <a:buChar char="•"/>
            </a:pPr>
            <a:r>
              <a:rPr lang="ar-SA" dirty="0" smtClean="0"/>
              <a:t>يستند كلّ معيار على مؤشر للجودة: يتطرّق إلى كيفيّة عمل المنظمات الإنسانية والموظفين لبلوغ هذه المؤشرات. </a:t>
            </a:r>
          </a:p>
          <a:p>
            <a:pPr marL="171450" indent="-171450">
              <a:buFont typeface="Arial" panose="020B0604020202020204" pitchFamily="34" charset="0"/>
              <a:buChar char="•"/>
            </a:pPr>
            <a:r>
              <a:rPr lang="ar-SA" dirty="0" smtClean="0"/>
              <a:t>تتطرق التدابير الأساسيّة إلى ما ينبغي على العاملين في المجال الإنساني القيام به لإنجاز برامج ذات جودة عالية وتخضع للمساءلة تجاه تلك الفئات التي يسعون لمساعدتها بهدف تحقيق ما تنص عليه الالتزامات.</a:t>
            </a:r>
          </a:p>
          <a:p>
            <a:pPr marL="171450" indent="-171450">
              <a:buFont typeface="Arial" panose="020B0604020202020204" pitchFamily="34" charset="0"/>
              <a:buChar char="•"/>
            </a:pPr>
            <a:r>
              <a:rPr lang="ar-SA" dirty="0" smtClean="0"/>
              <a:t>تصف المسؤوليات التنظيمية السياسات والعمليات والنظم التي تحتاج المنظمات العاملة في المجال الإنساني إلى اتباعها وتضمن من خلالها أن الموظفين يقدمون مساعدة إنسانية عالية الجودة وتخضع للمساءلة.</a:t>
            </a:r>
          </a:p>
          <a:p>
            <a:r>
              <a:rPr lang="ar-SA" dirty="0" smtClean="0"/>
              <a:t> </a:t>
            </a:r>
          </a:p>
          <a:p>
            <a:r>
              <a:rPr lang="ar-SA" dirty="0" smtClean="0"/>
              <a:t>التدابير الأساسية والمسؤوليات التنظيمية: تدعم كل واحدةٍ منها الأخرى وينبغي قراءتهما معا.</a:t>
            </a:r>
          </a:p>
          <a:p>
            <a:endParaRPr lang="ar-SA" dirty="0" smtClean="0"/>
          </a:p>
          <a:p>
            <a:r>
              <a:rPr lang="ar-SA" dirty="0" smtClean="0"/>
              <a:t>تضم المعايير الإنسانية الأساسية ملاحظات وأدوات قياس مفيدةٍ للممارسين والمنظمات.</a:t>
            </a:r>
          </a:p>
          <a:p>
            <a:endParaRPr lang="ar-SA" dirty="0" smtClean="0"/>
          </a:p>
          <a:p>
            <a:pPr marL="171450" indent="-171450">
              <a:buFont typeface="Arial" panose="020B0604020202020204" pitchFamily="34" charset="0"/>
              <a:buChar char="•"/>
            </a:pPr>
            <a:r>
              <a:rPr lang="ar-SA" dirty="0" smtClean="0"/>
              <a:t>يكمن الهدف من مؤشرات الأداء والأسئلة التوجيهية المدرجة في المعايير الإنسانية الأساسية  في تعزيز قياس التقدّم المحرز من أجل تحقيق المعايير والتشجيع على التعلم والتحسين المستمر المتعلق بالجودة والمساءلة في الاستجابة الإنسانية. ينبغي على مؤشرات الأداء أن تتكيف مع السياقات المحددة لكل عملية والأساليب المعتمدة من قبل المنظمة.</a:t>
            </a:r>
          </a:p>
          <a:p>
            <a:pPr marL="171450" indent="-171450">
              <a:buFont typeface="Arial" panose="020B0604020202020204" pitchFamily="34" charset="0"/>
              <a:buChar char="•"/>
            </a:pPr>
            <a:r>
              <a:rPr lang="ar-SA" dirty="0" smtClean="0"/>
              <a:t>تُوفر الملاحظات الإرشادية توضيحاتٍ بشأن الإجراءات الأساسية والمسؤوليات التنظيمية المدرجة في المعايير الإنسانية الأساسية وتدرس بعض التحديات العملية التي قد تظهر عند تطبيق المعايير الإنسانية الأساسية. كما تشرح السبب الكامن وراء اعتبار المعايير الإنسانية الأساسية مهمةً كما تُقدم بعض الأمثلة للجماهير والسياقات المختلفة.</a:t>
            </a:r>
          </a:p>
          <a:p>
            <a:endParaRPr lang="ar-SA" dirty="0" smtClean="0"/>
          </a:p>
        </p:txBody>
      </p:sp>
      <p:sp>
        <p:nvSpPr>
          <p:cNvPr id="4" name="Slide Number Placeholder 3"/>
          <p:cNvSpPr>
            <a:spLocks noGrp="1"/>
          </p:cNvSpPr>
          <p:nvPr>
            <p:ph type="sldNum" sz="quarter" idx="10"/>
          </p:nvPr>
        </p:nvSpPr>
        <p:spPr/>
        <p:txBody>
          <a:bodyPr/>
          <a:lstStyle/>
          <a:p>
            <a:fld id="{53579C48-162C-47C7-9687-2839989AFBEE}" type="slidenum">
              <a:rPr lang="ar-SA" smtClean="0"/>
              <a:t>25</a:t>
            </a:fld>
            <a:endParaRPr lang="ar-SA"/>
          </a:p>
        </p:txBody>
      </p:sp>
    </p:spTree>
    <p:extLst>
      <p:ext uri="{BB962C8B-B14F-4D97-AF65-F5344CB8AC3E}">
        <p14:creationId xmlns:p14="http://schemas.microsoft.com/office/powerpoint/2010/main" val="30918517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تحتوي هذه الشريحة التقديمية على كتابة متحركة.</a:t>
            </a:r>
          </a:p>
          <a:p>
            <a:endParaRPr lang="ar-SA" smtClean="0"/>
          </a:p>
          <a:p>
            <a:r>
              <a:rPr lang="ar-SA" smtClean="0"/>
              <a:t>باستعمال الالتزام 1 كمثال، قدّم للمشاركين مكان كلّ عنصر وكيف يمكننا العمل على الالتزام باستعمال التعريفات الموجودة بالشرائح السابقة.</a:t>
            </a:r>
          </a:p>
        </p:txBody>
      </p:sp>
      <p:sp>
        <p:nvSpPr>
          <p:cNvPr id="4" name="Slide Number Placeholder 3"/>
          <p:cNvSpPr>
            <a:spLocks noGrp="1"/>
          </p:cNvSpPr>
          <p:nvPr>
            <p:ph type="sldNum" sz="quarter" idx="10"/>
          </p:nvPr>
        </p:nvSpPr>
        <p:spPr/>
        <p:txBody>
          <a:bodyPr/>
          <a:lstStyle/>
          <a:p>
            <a:fld id="{53579C48-162C-47C7-9687-2839989AFBEE}" type="slidenum">
              <a:rPr lang="ar-SA" smtClean="0"/>
              <a:t>26</a:t>
            </a:fld>
            <a:endParaRPr lang="ar-SA"/>
          </a:p>
        </p:txBody>
      </p:sp>
    </p:spTree>
    <p:extLst>
      <p:ext uri="{BB962C8B-B14F-4D97-AF65-F5344CB8AC3E}">
        <p14:creationId xmlns:p14="http://schemas.microsoft.com/office/powerpoint/2010/main" val="20119339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تحتوي هذه الشريحة التقديمية على كتابة متحركة.</a:t>
            </a:r>
          </a:p>
        </p:txBody>
      </p:sp>
      <p:sp>
        <p:nvSpPr>
          <p:cNvPr id="4" name="Slide Number Placeholder 3"/>
          <p:cNvSpPr>
            <a:spLocks noGrp="1"/>
          </p:cNvSpPr>
          <p:nvPr>
            <p:ph type="sldNum" sz="quarter" idx="10"/>
          </p:nvPr>
        </p:nvSpPr>
        <p:spPr/>
        <p:txBody>
          <a:bodyPr/>
          <a:lstStyle/>
          <a:p>
            <a:fld id="{53579C48-162C-47C7-9687-2839989AFBEE}" type="slidenum">
              <a:rPr lang="ar-SA" smtClean="0"/>
              <a:t>27</a:t>
            </a:fld>
            <a:endParaRPr lang="ar-SA"/>
          </a:p>
        </p:txBody>
      </p:sp>
    </p:spTree>
    <p:extLst>
      <p:ext uri="{BB962C8B-B14F-4D97-AF65-F5344CB8AC3E}">
        <p14:creationId xmlns:p14="http://schemas.microsoft.com/office/powerpoint/2010/main" val="27859020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ملاحظات للمدربين: يرجى الاستعانة بوثيقة برنامج الجلسة التدريبية للإرشاد حول كيفية تقديم الشرائح من </a:t>
            </a:r>
            <a:r>
              <a:rPr lang="fr-CH" dirty="0" smtClean="0"/>
              <a:t>28</a:t>
            </a:r>
            <a:r>
              <a:rPr lang="ar-SA" dirty="0" smtClean="0"/>
              <a:t> إلى </a:t>
            </a:r>
            <a:r>
              <a:rPr lang="fr-CH" dirty="0" smtClean="0"/>
              <a:t>31</a:t>
            </a:r>
            <a:r>
              <a:rPr lang="ar-SA" dirty="0" smtClean="0"/>
              <a:t>.</a:t>
            </a:r>
          </a:p>
          <a:p>
            <a:endParaRPr lang="ar-SA" dirty="0" smtClean="0"/>
          </a:p>
          <a:p>
            <a:r>
              <a:rPr lang="ar-SA" dirty="0" smtClean="0"/>
              <a:t>اُذكر تعليقا لكلّ من الالتزامين 2 و3 الذي وقع اعتماده في التمرين السابق. قم بتكييف محتوى الشرائح حسب التعليقات (2-3) المستعملة في التمرين.</a:t>
            </a:r>
          </a:p>
          <a:p>
            <a:endParaRPr lang="ar-SA" dirty="0" smtClean="0"/>
          </a:p>
          <a:p>
            <a:r>
              <a:rPr lang="ar-SA" dirty="0" smtClean="0"/>
              <a:t>على سبيل المثال:</a:t>
            </a:r>
          </a:p>
          <a:p>
            <a:pPr marL="171450" indent="-171450">
              <a:buFont typeface="Arial" panose="020B0604020202020204" pitchFamily="34" charset="0"/>
              <a:buChar char="•"/>
            </a:pPr>
            <a:r>
              <a:rPr lang="ar-SA" dirty="0" smtClean="0"/>
              <a:t>«التقييم والتحليل هي عمليّة وليست مجرّد حدث، ينبغي إجراء تحليل مُعمّق حسب ما يسمح به الوقت. لا ينبغي تصوّر احتياجات المجتمعات المتضرّرة بطريقة اعتباطية بل يجب تحديدها وفقا لمجموعة من التقديرات من خلال إشراك تلك المجتمعات في عدّة مناقشات وبالتالي إيجاد الاستجابات المناسبة.» هذا مقتطف من الملاحظات الإرشادية للتدبير الأساسي 1.1 (صفحة </a:t>
            </a:r>
            <a:r>
              <a:rPr lang="fr-CH" dirty="0" smtClean="0"/>
              <a:t>6</a:t>
            </a:r>
            <a:r>
              <a:rPr lang="ar-SA" dirty="0" smtClean="0"/>
              <a:t>). التدبير الأساسي 1.1 هو أول تدبير أساسي للالتزام 1.</a:t>
            </a:r>
          </a:p>
          <a:p>
            <a:pPr marL="171450" indent="-171450">
              <a:buFont typeface="Arial" panose="020B0604020202020204" pitchFamily="34" charset="0"/>
              <a:buChar char="•"/>
            </a:pPr>
            <a:r>
              <a:rPr lang="ar-SA" dirty="0" smtClean="0"/>
              <a:t>«تكييف البرامج لكي تتناسب مع الاحتياجات والقدرات والسياقات المتغيرة.»  هذا التدبير الأساسي 3.1 (صفحة </a:t>
            </a:r>
            <a:r>
              <a:rPr lang="fr-CH" dirty="0" smtClean="0"/>
              <a:t>7</a:t>
            </a:r>
            <a:r>
              <a:rPr lang="ar-SA" dirty="0" smtClean="0"/>
              <a:t>). له ملاحظات إرشادية خاصة به.</a:t>
            </a:r>
          </a:p>
          <a:p>
            <a:pPr marL="171450" indent="-171450">
              <a:buFont typeface="Arial" panose="020B0604020202020204" pitchFamily="34" charset="0"/>
              <a:buChar char="•"/>
            </a:pPr>
            <a:r>
              <a:rPr lang="ar-SA" dirty="0" smtClean="0"/>
              <a:t>«تُحدّد السياسات مجموعة الالتزامات التي تأخذ بعين الاعتبار تنوّع المجتمعات والتي تشمل الأشخاص المحرومين والمهمشين، كما تُحدّد جمع البيانات المصنفة.» هذه المسؤوليّة التنظيميّة 5.1 (صفحة </a:t>
            </a:r>
            <a:r>
              <a:rPr lang="fr-CH" dirty="0" smtClean="0"/>
              <a:t>8</a:t>
            </a:r>
            <a:r>
              <a:rPr lang="ar-SA" dirty="0" smtClean="0"/>
              <a:t>).</a:t>
            </a:r>
          </a:p>
          <a:p>
            <a:endParaRPr lang="ar-SA" dirty="0" smtClean="0"/>
          </a:p>
          <a:p>
            <a:r>
              <a:rPr lang="ar-SA" dirty="0" smtClean="0"/>
              <a:t>اُذكر هدف التدابير الأساسية (للمشاركين) المرتبطة بالمسؤوليّات التنظيميّة (على مستوى الإدارة والتي من المحتمل وضعها قبل وقوع الكارثة لتكون فعّالة). يتمّ ترقيم المسؤوليّات التنظيميّة وفقا للالتزامات المتعلّقة بها.</a:t>
            </a:r>
          </a:p>
          <a:p>
            <a:endParaRPr lang="ar-SA" dirty="0" smtClean="0"/>
          </a:p>
          <a:p>
            <a:r>
              <a:rPr lang="ar-SA" dirty="0" smtClean="0"/>
              <a:t>--------------</a:t>
            </a:r>
          </a:p>
          <a:p>
            <a:r>
              <a:rPr lang="ar-SA" dirty="0" smtClean="0"/>
              <a:t>مؤشر الأداء 2 (الصفحة </a:t>
            </a:r>
            <a:r>
              <a:rPr lang="fr-CH" dirty="0" smtClean="0"/>
              <a:t>12</a:t>
            </a:r>
            <a:r>
              <a:rPr lang="ar-SA" dirty="0" smtClean="0"/>
              <a:t>)</a:t>
            </a:r>
          </a:p>
          <a:p>
            <a:endParaRPr lang="ar-SA" dirty="0" smtClean="0"/>
          </a:p>
          <a:p>
            <a:r>
              <a:rPr lang="ar-SA" dirty="0" smtClean="0"/>
              <a:t>اطرح السؤال التالي:  لماذا وكيف يُعتبر هذا مؤشّر أداء؟ كيف يمكنك قياسه؟ كيف يرتبط بالالتزام؟</a:t>
            </a:r>
          </a:p>
        </p:txBody>
      </p:sp>
      <p:sp>
        <p:nvSpPr>
          <p:cNvPr id="4" name="Slide Number Placeholder 3"/>
          <p:cNvSpPr>
            <a:spLocks noGrp="1"/>
          </p:cNvSpPr>
          <p:nvPr>
            <p:ph type="sldNum" sz="quarter" idx="10"/>
          </p:nvPr>
        </p:nvSpPr>
        <p:spPr/>
        <p:txBody>
          <a:bodyPr/>
          <a:lstStyle/>
          <a:p>
            <a:fld id="{53579C48-162C-47C7-9687-2839989AFBEE}" type="slidenum">
              <a:rPr lang="ar-SA" smtClean="0"/>
              <a:t>28</a:t>
            </a:fld>
            <a:endParaRPr lang="ar-SA"/>
          </a:p>
        </p:txBody>
      </p:sp>
    </p:spTree>
    <p:extLst>
      <p:ext uri="{BB962C8B-B14F-4D97-AF65-F5344CB8AC3E}">
        <p14:creationId xmlns:p14="http://schemas.microsoft.com/office/powerpoint/2010/main" val="1414342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smtClean="0"/>
          </a:p>
        </p:txBody>
      </p:sp>
      <p:sp>
        <p:nvSpPr>
          <p:cNvPr id="4" name="Slide Number Placeholder 3"/>
          <p:cNvSpPr>
            <a:spLocks noGrp="1"/>
          </p:cNvSpPr>
          <p:nvPr>
            <p:ph type="sldNum" sz="quarter" idx="10"/>
          </p:nvPr>
        </p:nvSpPr>
        <p:spPr/>
        <p:txBody>
          <a:bodyPr/>
          <a:lstStyle/>
          <a:p>
            <a:fld id="{53579C48-162C-47C7-9687-2839989AFBEE}" type="slidenum">
              <a:rPr lang="ar-SA" smtClean="0"/>
              <a:t>29</a:t>
            </a:fld>
            <a:endParaRPr lang="ar-SA"/>
          </a:p>
        </p:txBody>
      </p:sp>
    </p:spTree>
    <p:extLst>
      <p:ext uri="{BB962C8B-B14F-4D97-AF65-F5344CB8AC3E}">
        <p14:creationId xmlns:p14="http://schemas.microsoft.com/office/powerpoint/2010/main" val="8734497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smtClean="0"/>
          </a:p>
        </p:txBody>
      </p:sp>
      <p:sp>
        <p:nvSpPr>
          <p:cNvPr id="4" name="Slide Number Placeholder 3"/>
          <p:cNvSpPr>
            <a:spLocks noGrp="1"/>
          </p:cNvSpPr>
          <p:nvPr>
            <p:ph type="sldNum" sz="quarter" idx="10"/>
          </p:nvPr>
        </p:nvSpPr>
        <p:spPr/>
        <p:txBody>
          <a:bodyPr/>
          <a:lstStyle/>
          <a:p>
            <a:fld id="{53579C48-162C-47C7-9687-2839989AFBEE}" type="slidenum">
              <a:rPr lang="ar-SA" smtClean="0"/>
              <a:t>30</a:t>
            </a:fld>
            <a:endParaRPr lang="ar-SA"/>
          </a:p>
        </p:txBody>
      </p:sp>
    </p:spTree>
    <p:extLst>
      <p:ext uri="{BB962C8B-B14F-4D97-AF65-F5344CB8AC3E}">
        <p14:creationId xmlns:p14="http://schemas.microsoft.com/office/powerpoint/2010/main" val="3468932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التخطيط- تُعتبر جميع أجزاء دليل اسفير مرتبطة فيما بينها وينبغي استخدامها على النحو التالي:</a:t>
            </a:r>
          </a:p>
          <a:p>
            <a:endParaRPr lang="ar-SA" dirty="0" smtClean="0"/>
          </a:p>
          <a:p>
            <a:r>
              <a:rPr lang="ar-SA" dirty="0" smtClean="0"/>
              <a:t>يُعتبر الميثاق الإنساني الجوهر حيث يذكرنا بالدافع من وراء ما نقوم به، (’الواجب الإنساني’، "الإنسانية"، وحق الناس في العيش بكرامة والحصول على المساعدة والحماية والأمن). تضع أجزاء الدليل الأخرى المبادئ والحقوق المذكورة في الميثاق الإنساني حيز التطبيق.</a:t>
            </a:r>
          </a:p>
          <a:p>
            <a:endParaRPr lang="ar-SA" dirty="0" smtClean="0"/>
          </a:p>
          <a:p>
            <a:r>
              <a:rPr lang="ar-SA" dirty="0" smtClean="0"/>
              <a:t>تُوجّه مبادئ الحماية الأربعة جميع المنظمات الإنسانية للمساعدة في حماية السكان المتضررين وضمان احترام حقوقهم.</a:t>
            </a:r>
          </a:p>
          <a:p>
            <a:endParaRPr lang="ar-SA" dirty="0" smtClean="0"/>
          </a:p>
          <a:p>
            <a:r>
              <a:rPr lang="ar-SA" dirty="0" smtClean="0"/>
              <a:t>تصف الفصول التقنية الأربعة ماهيّة ما ينبغي علينا القيام به لتقديم استجابة إنسانية ذات جودة وتخضع للمساءلة. تنصّ هذه الفصول على المستويات الدنيا التي يجب بلوغها خلال الاستجابة الإنسانية في مجالات انقاذ الحياة على غرار مجال الإمداد بالمياه والإصحاح والنهوض بالنظافة؛ ومجال الأمن الغذائي والتغذية؛ ومجال المأوى والمستوطنات البشرية واللوازم غير الغذائية؛ ومجال العمل الصحي.</a:t>
            </a:r>
          </a:p>
          <a:p>
            <a:endParaRPr lang="ar-SA" dirty="0" smtClean="0"/>
          </a:p>
          <a:p>
            <a:r>
              <a:rPr lang="ar-SA" dirty="0" smtClean="0"/>
              <a:t>يضمّ الدليل المعايير الأساسيّة الإنسانيّة (والتي حلّت محلّ فصل المعايير الأساسية المدرجة في دليل اسفير 2011). تنص المعايير الأساسيّة الإنسانيّة في الأساس على الكيفية –لا يمكن الاستغناء على العمليات والأساليب حيث تعتبر أساسية عند تقديم عمل إنساني قائم على المبادئ ويخضع للمساءلة ويتّسم بجودته العالية.</a:t>
            </a:r>
          </a:p>
          <a:p>
            <a:r>
              <a:rPr lang="ar-SA" dirty="0" smtClean="0"/>
              <a:t> </a:t>
            </a:r>
          </a:p>
          <a:p>
            <a:r>
              <a:rPr lang="ar-SA" dirty="0" smtClean="0"/>
              <a:t>ينبغي ربط المعايير الأساسيّة الإنسانيّة مع الأجزاء الأخرى لدليل اسفير واستخدامها بطريقة مشتركة بهدف ضمان تقديم استجابة شاملة وتستند على الأدلة وفعّالة. وقد وقع وضع المعايير الأساسيّة الإنسانيّة استنادا على حق الحياة بكرامةٍ والحق في الحصول على الحماية والأمن والحصول على المساعدة الإنسانيّة التي ينصّ عليها الميثاق الإنساني. ينبغي أن يدعم الاستخدام المشترك للمعايير الأساسيّة الإنسانيّة ومبادئ الحماية جميع الأنشطة الإنسانية ويجب أن يتم استخدامها جنبا إلى جنبٍ مع الفصول التقنيةِ.</a:t>
            </a:r>
          </a:p>
        </p:txBody>
      </p:sp>
      <p:sp>
        <p:nvSpPr>
          <p:cNvPr id="4" name="Slide Number Placeholder 3"/>
          <p:cNvSpPr>
            <a:spLocks noGrp="1"/>
          </p:cNvSpPr>
          <p:nvPr>
            <p:ph type="sldNum" sz="quarter" idx="10"/>
          </p:nvPr>
        </p:nvSpPr>
        <p:spPr/>
        <p:txBody>
          <a:bodyPr/>
          <a:lstStyle/>
          <a:p>
            <a:fld id="{53579C48-162C-47C7-9687-2839989AFBEE}" type="slidenum">
              <a:rPr lang="ar-SA" smtClean="0"/>
              <a:t>4</a:t>
            </a:fld>
            <a:endParaRPr lang="ar-SA"/>
          </a:p>
        </p:txBody>
      </p:sp>
    </p:spTree>
    <p:extLst>
      <p:ext uri="{BB962C8B-B14F-4D97-AF65-F5344CB8AC3E}">
        <p14:creationId xmlns:p14="http://schemas.microsoft.com/office/powerpoint/2010/main" val="34272818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smtClean="0"/>
          </a:p>
        </p:txBody>
      </p:sp>
      <p:sp>
        <p:nvSpPr>
          <p:cNvPr id="4" name="Slide Number Placeholder 3"/>
          <p:cNvSpPr>
            <a:spLocks noGrp="1"/>
          </p:cNvSpPr>
          <p:nvPr>
            <p:ph type="sldNum" sz="quarter" idx="10"/>
          </p:nvPr>
        </p:nvSpPr>
        <p:spPr/>
        <p:txBody>
          <a:bodyPr/>
          <a:lstStyle/>
          <a:p>
            <a:fld id="{53579C48-162C-47C7-9687-2839989AFBEE}" type="slidenum">
              <a:rPr lang="ar-SA" smtClean="0"/>
              <a:t>31</a:t>
            </a:fld>
            <a:endParaRPr lang="ar-SA"/>
          </a:p>
        </p:txBody>
      </p:sp>
    </p:spTree>
    <p:extLst>
      <p:ext uri="{BB962C8B-B14F-4D97-AF65-F5344CB8AC3E}">
        <p14:creationId xmlns:p14="http://schemas.microsoft.com/office/powerpoint/2010/main" val="18494084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noProof="0" dirty="0" smtClean="0"/>
              <a:t>تُهيّء الشريحتين المواليتين الأرضية للتمرين وهي عبارة عن تقديم للمشهد.</a:t>
            </a:r>
          </a:p>
          <a:p>
            <a:endParaRPr lang="ar-SA" noProof="0" dirty="0" smtClean="0"/>
          </a:p>
          <a:p>
            <a:r>
              <a:rPr lang="ar-SA" noProof="0" dirty="0" smtClean="0"/>
              <a:t>يُرجى التأكيد  على أن هذا السيناريو عبارة عن مجموعة من دراسة الحالات الوهمية والتي قد تم استخلاصها من خلال مزج عدّة تجارب عالميّة حقيقيّة.</a:t>
            </a:r>
          </a:p>
        </p:txBody>
      </p:sp>
      <p:sp>
        <p:nvSpPr>
          <p:cNvPr id="4" name="Slide Number Placeholder 3"/>
          <p:cNvSpPr>
            <a:spLocks noGrp="1"/>
          </p:cNvSpPr>
          <p:nvPr>
            <p:ph type="sldNum" sz="quarter" idx="10"/>
          </p:nvPr>
        </p:nvSpPr>
        <p:spPr/>
        <p:txBody>
          <a:bodyPr/>
          <a:lstStyle/>
          <a:p>
            <a:fld id="{53579C48-162C-47C7-9687-2839989AFBEE}" type="slidenum">
              <a:rPr lang="ar-SA" smtClean="0"/>
              <a:t>32</a:t>
            </a:fld>
            <a:endParaRPr lang="ar-SA"/>
          </a:p>
        </p:txBody>
      </p:sp>
    </p:spTree>
    <p:extLst>
      <p:ext uri="{BB962C8B-B14F-4D97-AF65-F5344CB8AC3E}">
        <p14:creationId xmlns:p14="http://schemas.microsoft.com/office/powerpoint/2010/main" val="23588168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تصف المعلومات العامة الموجودة بهذه الشرائح الإطار العام للكارثة وتفتح المجال أمام تحليل خلفيّة هذا الإعصار. ينبغي على المشاركين التطرّق إلى القضايا المتعلقة بهذه النقاط الموضوعيّة حيث أن معظمها يُوفّر علاقة بين العديد من المواضيع المتشعّبة لاسفير. ليس من الضروري معرفة أسماء المجموعات العرقية ونسبة الانهيار السكاني بدقّة ومدى انتشار فيروس نقص المناعة البشرية أو أية تفاصيل أخرى. </a:t>
            </a:r>
          </a:p>
        </p:txBody>
      </p:sp>
      <p:sp>
        <p:nvSpPr>
          <p:cNvPr id="4" name="Slide Number Placeholder 3"/>
          <p:cNvSpPr>
            <a:spLocks noGrp="1"/>
          </p:cNvSpPr>
          <p:nvPr>
            <p:ph type="sldNum" sz="quarter" idx="10"/>
          </p:nvPr>
        </p:nvSpPr>
        <p:spPr/>
        <p:txBody>
          <a:bodyPr/>
          <a:lstStyle/>
          <a:p>
            <a:fld id="{53579C48-162C-47C7-9687-2839989AFBEE}" type="slidenum">
              <a:rPr lang="ar-SA" smtClean="0"/>
              <a:t>33</a:t>
            </a:fld>
            <a:endParaRPr lang="ar-SA"/>
          </a:p>
        </p:txBody>
      </p:sp>
    </p:spTree>
    <p:extLst>
      <p:ext uri="{BB962C8B-B14F-4D97-AF65-F5344CB8AC3E}">
        <p14:creationId xmlns:p14="http://schemas.microsoft.com/office/powerpoint/2010/main" val="17578842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 تصف المعلومات العامة الموجودة بهذه الشرائح الإطار العام للكارثة وتفتح المجال أمام تحليل خلفيّة هذا الإعصار. ينبغي على المشاركين التطرّق إلى القضايا المتعلقة بهذه النقاط الموضوعيّة حيث أن معظمها يُوفّر علاقة بين العديد من المواضيع المتشعبة لاسفير. ليس من الضروري معرفة أسماء المجموعات العرقية ونسبة الانهيار السكاني بدقّة ومدى انتشار فيروس نقص المناعة البشرية أو أية تفاصيل أخرى. </a:t>
            </a:r>
          </a:p>
        </p:txBody>
      </p:sp>
      <p:sp>
        <p:nvSpPr>
          <p:cNvPr id="4" name="Slide Number Placeholder 3"/>
          <p:cNvSpPr>
            <a:spLocks noGrp="1"/>
          </p:cNvSpPr>
          <p:nvPr>
            <p:ph type="sldNum" sz="quarter" idx="10"/>
          </p:nvPr>
        </p:nvSpPr>
        <p:spPr/>
        <p:txBody>
          <a:bodyPr/>
          <a:lstStyle/>
          <a:p>
            <a:fld id="{53579C48-162C-47C7-9687-2839989AFBEE}" type="slidenum">
              <a:rPr lang="ar-SA" smtClean="0"/>
              <a:t>34</a:t>
            </a:fld>
            <a:endParaRPr lang="ar-SA"/>
          </a:p>
        </p:txBody>
      </p:sp>
    </p:spTree>
    <p:extLst>
      <p:ext uri="{BB962C8B-B14F-4D97-AF65-F5344CB8AC3E}">
        <p14:creationId xmlns:p14="http://schemas.microsoft.com/office/powerpoint/2010/main" val="34827152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قم بتوزيع وثيقة دراسة الحالات لكلّ فريق متكوّن من 3-5 مشاركين. ستحصل جميع الفرق على نفس الإرشادات ولكن يقوم كلّ فريق بمعالجة دراسة حالة مُعيّنة باستعمال وثيقة المعايير الإنسانيّة الأساسيّة ودليل اسفير.</a:t>
            </a:r>
          </a:p>
          <a:p>
            <a:endParaRPr lang="ar-SA" smtClean="0"/>
          </a:p>
          <a:p>
            <a:r>
              <a:rPr lang="ar-SA" smtClean="0"/>
              <a:t>يمكن تعديل الوقت المُخصّص للتقديم وفقا لعدد الفرق.</a:t>
            </a:r>
          </a:p>
          <a:p>
            <a:endParaRPr lang="ar-SA" smtClean="0"/>
          </a:p>
          <a:p>
            <a:r>
              <a:rPr lang="ar-SA" smtClean="0"/>
              <a:t>استخلاص الملاحظات (اطلع على وثيقة المادة التدريبية 2، الملاحظات الأساسية للمدرب):</a:t>
            </a:r>
          </a:p>
          <a:p>
            <a:r>
              <a:rPr lang="ar-SA" smtClean="0"/>
              <a:t>ينبغي قراءة الإجابات الموجودة بالتمرين واستعمالها كدليل فقط – توجد عدّة طرق لتفسير السيناريوهات وتحليلها وكذلك لاستخدام المعايير المتوفّرة إثر الممارسة المتواصلة. ينبغي أن يتمّ التأكيد إثر استخلاص المعلومات على الاستفادة المتبادلة والمتكاملة التي يُحقّقها الاستخدام المشترك لكلّ من التزامات المبادئ الإنسانيّة الأساسية والمعايير الدنيا لاسفير ومبادئ الحماية بهدف التغلّب على التحديات لأمثلة معينة.</a:t>
            </a:r>
          </a:p>
        </p:txBody>
      </p:sp>
      <p:sp>
        <p:nvSpPr>
          <p:cNvPr id="4" name="Slide Number Placeholder 3"/>
          <p:cNvSpPr>
            <a:spLocks noGrp="1"/>
          </p:cNvSpPr>
          <p:nvPr>
            <p:ph type="sldNum" sz="quarter" idx="10"/>
          </p:nvPr>
        </p:nvSpPr>
        <p:spPr/>
        <p:txBody>
          <a:bodyPr/>
          <a:lstStyle/>
          <a:p>
            <a:fld id="{53579C48-162C-47C7-9687-2839989AFBEE}" type="slidenum">
              <a:rPr lang="ar-SA" smtClean="0"/>
              <a:t>35</a:t>
            </a:fld>
            <a:endParaRPr lang="ar-SA"/>
          </a:p>
        </p:txBody>
      </p:sp>
    </p:spTree>
    <p:extLst>
      <p:ext uri="{BB962C8B-B14F-4D97-AF65-F5344CB8AC3E}">
        <p14:creationId xmlns:p14="http://schemas.microsoft.com/office/powerpoint/2010/main" val="12173563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3579C48-162C-47C7-9687-2839989AFBEE}" type="slidenum">
              <a:rPr lang="ar-SA" smtClean="0"/>
              <a:t>37</a:t>
            </a:fld>
            <a:endParaRPr lang="ar-SA"/>
          </a:p>
        </p:txBody>
      </p:sp>
    </p:spTree>
    <p:extLst>
      <p:ext uri="{BB962C8B-B14F-4D97-AF65-F5344CB8AC3E}">
        <p14:creationId xmlns:p14="http://schemas.microsoft.com/office/powerpoint/2010/main" val="41083136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تاريخ المعايير الإنسانية الأساسية: التركيز المتزايد على الخضوع إلى المساءلة إزاء المجتمعات المحلية المتضررة من الأزمة.</a:t>
            </a:r>
            <a:endParaRPr kumimoji="0" lang="fr-FR" sz="1200" b="0" i="0" u="none" strike="noStrike" kern="1200" cap="none" spc="0" normalizeH="0" baseline="0" noProof="0" smtClean="0">
              <a:ln>
                <a:noFill/>
              </a:ln>
              <a:solidFill>
                <a:prstClr val="black"/>
              </a:solidFill>
              <a:effectLst/>
              <a:uLnTx/>
              <a:uFillTx/>
              <a:latin typeface="Calibri"/>
              <a:ea typeface="+mn-ea"/>
              <a:cs typeface="+mn-cs"/>
            </a:endParaRPr>
          </a:p>
          <a:p>
            <a:pPr marL="0" marR="0" lvl="0" indent="0" algn="l"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 </a:t>
            </a:r>
            <a:endParaRPr kumimoji="0" lang="fr-FR" sz="1200" b="0" i="0" u="none" strike="noStrike" kern="1200" cap="none" spc="0" normalizeH="0" baseline="0" noProof="0" smtClean="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المعايير الإنسانية الأساسيّة هي عبارة عن مدوّنة سلوكية طوعيّة </a:t>
            </a:r>
            <a:r>
              <a:rPr kumimoji="0" lang="ar-TN"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حيث</a:t>
            </a: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 تمّ </a:t>
            </a:r>
            <a:r>
              <a:rPr kumimoji="0" lang="ar-TN"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إ</a:t>
            </a: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طلاقها في ديسمبر 2014 بهدف تسهيل أكبر قدرٍ من المساءلة تجاه المجتمعات والأشخاص المتضررين من الأزمات وتحسين جودة الخدمات المُقدّمة لهم. وتم</a:t>
            </a:r>
            <a:r>
              <a:rPr kumimoji="0" lang="ar-TN"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a:t>
            </a: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 في نوفمبر 2015 إصدار الملاحظات الإرشادية والمؤشرات الرئيسية وهي عناصر مكمّلة للمعايير الإنسانيّة الأساسيّة وتسمح بقياس التقدم المحرز.</a:t>
            </a:r>
            <a:endParaRPr kumimoji="0" lang="fr-FR" sz="1200" b="0" i="0" u="none" strike="noStrike" kern="1200" cap="none" spc="0" normalizeH="0" baseline="0" noProof="0" smtClean="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 </a:t>
            </a:r>
            <a:endParaRPr kumimoji="0" lang="fr-FR" sz="1200" b="0" i="0" u="none" strike="noStrike" kern="1200" cap="none" spc="0" normalizeH="0" baseline="0" noProof="0" smtClean="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وُضعت المعايير الإنسانية الأساسيّة بفضل اتحاد جهود شراكة المساءلة الإنسانية الدولية (</a:t>
            </a:r>
            <a:r>
              <a:rPr kumimoji="0" lang="en-GB" sz="1200" b="0" i="0" u="none" strike="noStrike" kern="1200" cap="none" spc="0" normalizeH="0" baseline="0" noProof="0" smtClean="0">
                <a:ln>
                  <a:noFill/>
                </a:ln>
                <a:solidFill>
                  <a:prstClr val="black"/>
                </a:solidFill>
                <a:effectLst/>
                <a:uLnTx/>
                <a:uFillTx/>
                <a:latin typeface="Calibri"/>
                <a:ea typeface="+mn-ea"/>
                <a:cs typeface="+mn-cs"/>
              </a:rPr>
              <a:t>HAP</a:t>
            </a:r>
            <a:r>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a:t>
            </a: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 مع منظمة عاملون في المعونة </a:t>
            </a:r>
            <a:r>
              <a:rPr kumimoji="0" lang="ar-TN"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a:t>
            </a:r>
            <a:r>
              <a:rPr kumimoji="0" lang="en-GB" sz="1200" b="0" i="0" u="none" strike="noStrike" kern="1200" cap="none" spc="0" normalizeH="0" baseline="0" noProof="0" smtClean="0">
                <a:ln>
                  <a:noFill/>
                </a:ln>
                <a:solidFill>
                  <a:prstClr val="black"/>
                </a:solidFill>
                <a:effectLst/>
                <a:uLnTx/>
                <a:uFillTx/>
                <a:latin typeface="Calibri"/>
                <a:ea typeface="+mn-ea"/>
                <a:cs typeface="+mn-cs"/>
              </a:rPr>
              <a:t>People in Aid</a:t>
            </a:r>
            <a:r>
              <a:rPr kumimoji="0" lang="ar-TN"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 </a:t>
            </a: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a:t>
            </a:r>
            <a:r>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اندمجت لتصبح جزءا من تحالف </a:t>
            </a: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المعايير الإنسانية الأساسيّة </a:t>
            </a:r>
            <a:r>
              <a:rPr kumimoji="0" lang="ar-TN"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a:t>
            </a:r>
            <a:r>
              <a:rPr kumimoji="0" lang="en-GB" sz="1200" b="0" i="0" u="none" strike="noStrike" kern="1200" cap="none" spc="0" normalizeH="0" baseline="0" noProof="0" smtClean="0">
                <a:ln>
                  <a:noFill/>
                </a:ln>
                <a:solidFill>
                  <a:prstClr val="black"/>
                </a:solidFill>
                <a:effectLst/>
                <a:uLnTx/>
                <a:uFillTx/>
                <a:latin typeface="Calibri"/>
                <a:ea typeface="+mn-ea"/>
                <a:cs typeface="+mn-cs"/>
              </a:rPr>
              <a:t>CHS Alliance</a:t>
            </a:r>
            <a:r>
              <a:rPr kumimoji="0" lang="ar-TN"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a:t>
            </a: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 ومشروع اسفير ومجموعة الطوارئ وإعادة التأهيل والتنمية سعيا لتحقيق مزيد</a:t>
            </a:r>
            <a:r>
              <a:rPr kumimoji="0" lang="ar-TN"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a:t>
            </a: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 من الترابط </a:t>
            </a:r>
            <a:r>
              <a:rPr kumimoji="0" lang="ar-TN"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بين</a:t>
            </a: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 مستخدمي المعايير الإنسانية (مبادرة المعايير </a:t>
            </a:r>
            <a:r>
              <a:rPr kumimoji="0" lang="ar-TN"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ال</a:t>
            </a: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مشتركة).</a:t>
            </a:r>
            <a:endParaRPr kumimoji="0" lang="fr-FR" sz="1200" b="0" i="0" u="none" strike="noStrike" kern="1200" cap="none" spc="0" normalizeH="0" baseline="0" noProof="0" smtClean="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 </a:t>
            </a:r>
            <a:endParaRPr kumimoji="0" lang="fr-FR" sz="1200" b="0" i="0" u="none" strike="noStrike" kern="1200" cap="none" spc="0" normalizeH="0" baseline="0" noProof="0" smtClean="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وقع تطوير المعايير الأساسية الموجودة وتحسينها حيث أن محتوى المعايير الإنسانية الأساسية ليس بجديدٍ كليا. ويحدد المحتوى العناصر الأساسية للعديد من المعايير الإنسانية والالتزامات القائمة بما في ذلك:</a:t>
            </a:r>
            <a:endParaRPr kumimoji="0" lang="fr-FR" sz="1200" b="0" i="0" u="none" strike="noStrike" kern="1200" cap="none" spc="0" normalizeH="0" baseline="0" noProof="0" smtClean="0">
              <a:ln>
                <a:noFill/>
              </a:ln>
              <a:solidFill>
                <a:prstClr val="black"/>
              </a:solidFill>
              <a:effectLst/>
              <a:uLnTx/>
              <a:uFillTx/>
              <a:latin typeface="Calibri"/>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itchFamily="34" charset="0"/>
              <a:buChar char="•"/>
              <a:tabLst/>
              <a:defRPr/>
            </a:pP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مدونة قواعد السلوك لكل من الصليب الأحمر والهلال الأحمر والمنظمات غير الحكومية</a:t>
            </a:r>
            <a:endParaRPr kumimoji="0" lang="fr-FR" sz="1200" b="0" i="0" u="none" strike="noStrike" kern="1200" cap="none" spc="0" normalizeH="0" baseline="0" noProof="0" smtClean="0">
              <a:ln>
                <a:noFill/>
              </a:ln>
              <a:solidFill>
                <a:prstClr val="black"/>
              </a:solidFill>
              <a:effectLst/>
              <a:uLnTx/>
              <a:uFillTx/>
              <a:latin typeface="Calibri"/>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itchFamily="34" charset="0"/>
              <a:buChar char="•"/>
              <a:tabLst/>
              <a:defRPr/>
            </a:pP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المعايير الأساسية والميثاق الإنساني لاسفير ومعايير الشراكة في المساءلة الإنسانية (2010) ومدونة الممارسة الجيدة  لمنظمة عاملون في المعونة (</a:t>
            </a:r>
            <a:r>
              <a:rPr kumimoji="0" lang="en-GB" sz="1200" b="0" i="0" u="none" strike="noStrike" kern="1200" cap="none" spc="0" normalizeH="0" baseline="0" noProof="0" smtClean="0">
                <a:ln>
                  <a:noFill/>
                </a:ln>
                <a:solidFill>
                  <a:prstClr val="black"/>
                </a:solidFill>
                <a:effectLst/>
                <a:uLnTx/>
                <a:uFillTx/>
                <a:latin typeface="Calibri"/>
                <a:ea typeface="+mn-ea"/>
                <a:cs typeface="+mn-cs"/>
              </a:rPr>
              <a:t>People in Aid</a:t>
            </a:r>
            <a:r>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 </a:t>
            </a: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ومرجع الجودة</a:t>
            </a:r>
            <a:endParaRPr kumimoji="0" lang="fr-FR" sz="1200" b="0" i="0" u="none" strike="noStrike" kern="1200" cap="none" spc="0" normalizeH="0" baseline="0" noProof="0" smtClean="0">
              <a:ln>
                <a:noFill/>
              </a:ln>
              <a:solidFill>
                <a:prstClr val="black"/>
              </a:solidFill>
              <a:effectLst/>
              <a:uLnTx/>
              <a:uFillTx/>
              <a:latin typeface="Calibri"/>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itchFamily="34" charset="0"/>
              <a:buChar char="•"/>
              <a:tabLst/>
              <a:defRPr/>
            </a:pP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الميثاق الإنساني</a:t>
            </a:r>
            <a:endParaRPr kumimoji="0" lang="fr-FR" sz="1200" b="0" i="0" u="none" strike="noStrike" kern="1200" cap="none" spc="0" normalizeH="0" baseline="0" noProof="0" smtClean="0">
              <a:ln>
                <a:noFill/>
              </a:ln>
              <a:solidFill>
                <a:prstClr val="black"/>
              </a:solidFill>
              <a:effectLst/>
              <a:uLnTx/>
              <a:uFillTx/>
              <a:latin typeface="Calibri"/>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itchFamily="34" charset="0"/>
              <a:buChar char="•"/>
              <a:tabLst/>
              <a:defRPr/>
            </a:pP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طريقة  كومباس ال</a:t>
            </a:r>
            <a:r>
              <a:rPr kumimoji="0" lang="ar-TN"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تي</a:t>
            </a: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 طورته</a:t>
            </a:r>
            <a:r>
              <a:rPr kumimoji="0" lang="ar-TN"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ا</a:t>
            </a: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 مجموعة الطوارئ وإعادة التأهيل والتنمية</a:t>
            </a:r>
            <a:endParaRPr kumimoji="0" lang="fr-FR" sz="1200" b="0" i="0" u="none" strike="noStrike" kern="1200" cap="none" spc="0" normalizeH="0" baseline="0" noProof="0" smtClean="0">
              <a:ln>
                <a:noFill/>
              </a:ln>
              <a:solidFill>
                <a:prstClr val="black"/>
              </a:solidFill>
              <a:effectLst/>
              <a:uLnTx/>
              <a:uFillTx/>
              <a:latin typeface="Calibri"/>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itchFamily="34" charset="0"/>
              <a:buChar char="•"/>
              <a:tabLst/>
              <a:defRPr/>
            </a:pP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مشروع بوصلة الجودة (</a:t>
            </a:r>
            <a:r>
              <a:rPr kumimoji="0" lang="en-GB" sz="1200" b="0" i="0" u="none" strike="noStrike" kern="1200" cap="none" spc="0" normalizeH="0" baseline="0" noProof="0" smtClean="0">
                <a:ln>
                  <a:noFill/>
                </a:ln>
                <a:solidFill>
                  <a:prstClr val="black"/>
                </a:solidFill>
                <a:effectLst/>
                <a:uLnTx/>
                <a:uFillTx/>
                <a:latin typeface="Calibri"/>
                <a:ea typeface="+mn-ea"/>
                <a:cs typeface="+mn-cs"/>
              </a:rPr>
              <a:t>The Quality COMPAS</a:t>
            </a:r>
            <a:r>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a:t>
            </a:r>
            <a:endParaRPr kumimoji="0" lang="fr-FR" sz="1200" b="0" i="0" u="none" strike="noStrike" kern="1200" cap="none" spc="0" normalizeH="0" baseline="0" noProof="0" smtClean="0">
              <a:ln>
                <a:noFill/>
              </a:ln>
              <a:solidFill>
                <a:prstClr val="black"/>
              </a:solidFill>
              <a:effectLst/>
              <a:uLnTx/>
              <a:uFillTx/>
              <a:latin typeface="Calibri"/>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itchFamily="34" charset="0"/>
              <a:buChar char="•"/>
              <a:tabLst/>
              <a:defRPr/>
            </a:pPr>
            <a:r>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التز</a:t>
            </a:r>
            <a:r>
              <a:rPr kumimoji="0" lang="ar-TN"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ا</a:t>
            </a:r>
            <a:r>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مات اللجنة الدائمة المشتركة بين الوكالات بشأن المساءلة تجاه الفئات المتضررة أو الأشخاص المتضررين (</a:t>
            </a:r>
            <a:r>
              <a:rPr kumimoji="0" lang="en-GB" sz="1200" b="0" i="0" u="none" strike="noStrike" kern="1200" cap="none" spc="0" normalizeH="0" baseline="0" noProof="0" smtClean="0">
                <a:ln>
                  <a:noFill/>
                </a:ln>
                <a:solidFill>
                  <a:prstClr val="black"/>
                </a:solidFill>
                <a:effectLst/>
                <a:uLnTx/>
                <a:uFillTx/>
                <a:latin typeface="Calibri"/>
                <a:ea typeface="+mn-ea"/>
                <a:cs typeface="+mn-cs"/>
              </a:rPr>
              <a:t>CAAPs</a:t>
            </a:r>
            <a:r>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a:t>
            </a:r>
            <a:endParaRPr kumimoji="0" lang="fr-FR" sz="1200" b="0" i="0" u="none" strike="noStrike" kern="1200" cap="none" spc="0" normalizeH="0" baseline="0" noProof="0" smtClean="0">
              <a:ln>
                <a:noFill/>
              </a:ln>
              <a:solidFill>
                <a:prstClr val="black"/>
              </a:solidFill>
              <a:effectLst/>
              <a:uLnTx/>
              <a:uFillTx/>
              <a:latin typeface="Calibri"/>
              <a:ea typeface="+mn-ea"/>
              <a:cs typeface="+mn-cs"/>
            </a:endParaRPr>
          </a:p>
          <a:p>
            <a:pPr marL="171450" marR="0" lvl="0" indent="-171450" algn="r" defTabSz="457200" rtl="1" eaLnBrk="1" fontAlgn="auto" latinLnBrk="0" hangingPunct="1">
              <a:lnSpc>
                <a:spcPct val="100000"/>
              </a:lnSpc>
              <a:spcBef>
                <a:spcPts val="0"/>
              </a:spcBef>
              <a:spcAft>
                <a:spcPts val="0"/>
              </a:spcAft>
              <a:buClrTx/>
              <a:buSzTx/>
              <a:buFont typeface="Arial" pitchFamily="34" charset="0"/>
              <a:buChar char="•"/>
              <a:tabLst/>
              <a:defRPr/>
            </a:pP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معايير لجنة المساعدة الإنمائية (</a:t>
            </a:r>
            <a:r>
              <a:rPr kumimoji="0" lang="en-GB" sz="1200" b="0" i="0" u="none" strike="noStrike" kern="1200" cap="none" spc="0" normalizeH="0" baseline="0" noProof="0" smtClean="0">
                <a:ln>
                  <a:noFill/>
                </a:ln>
                <a:solidFill>
                  <a:prstClr val="black"/>
                </a:solidFill>
                <a:effectLst/>
                <a:uLnTx/>
                <a:uFillTx/>
                <a:latin typeface="Calibri"/>
                <a:ea typeface="+mn-ea"/>
                <a:cs typeface="+mn-cs"/>
              </a:rPr>
              <a:t>DAC</a:t>
            </a:r>
            <a:r>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 التابعة لمنظمة التعاون الاقتصادي والتنمية (</a:t>
            </a:r>
            <a:r>
              <a:rPr kumimoji="0" lang="fr-FR" sz="1200" b="0" i="0" u="none" strike="noStrike" kern="1200" cap="none" spc="0" normalizeH="0" baseline="0" noProof="0" smtClean="0">
                <a:ln>
                  <a:noFill/>
                </a:ln>
                <a:solidFill>
                  <a:prstClr val="black"/>
                </a:solidFill>
                <a:effectLst/>
                <a:uLnTx/>
                <a:uFillTx/>
                <a:latin typeface="Calibri"/>
                <a:ea typeface="+mn-ea"/>
                <a:cs typeface="+mn-cs"/>
              </a:rPr>
              <a:t>OECD</a:t>
            </a:r>
            <a:r>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 لتقييم المساعدات الإنمائية والإنسانية</a:t>
            </a:r>
            <a:endParaRPr kumimoji="0" lang="fr-FR" sz="1200" b="0" i="0" u="none" strike="noStrike" kern="1200" cap="none" spc="0" normalizeH="0" baseline="0" noProof="0" smtClean="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حلّت المعايير الإنسانية الأساسيّة محلّ المعايير الأساسية المدرجة في دليل اسفير لسنة 2011 ومعايير الشراكة في المساءلة الإنسانية لسنة 2010 ومدونة الممارسات الجيدة التابعة لمنظمة عاملون في المعونة (</a:t>
            </a:r>
            <a:r>
              <a:rPr kumimoji="0" lang="en-GB" sz="1200" b="0" i="0" u="none" strike="noStrike" kern="1200" cap="none" spc="0" normalizeH="0" baseline="0" noProof="0" smtClean="0">
                <a:ln>
                  <a:noFill/>
                </a:ln>
                <a:solidFill>
                  <a:prstClr val="black"/>
                </a:solidFill>
                <a:effectLst/>
                <a:uLnTx/>
                <a:uFillTx/>
                <a:latin typeface="Calibri"/>
                <a:ea typeface="+mn-ea"/>
                <a:cs typeface="+mn-cs"/>
              </a:rPr>
              <a:t>People in Aid</a:t>
            </a:r>
            <a:r>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a:t>
            </a: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 ومعايير الجودة كما سيتم دمجها في مشروع بوصلة الجودة التابع لمجموعة الطوارئ وإعادة التأهيل والتنمية.</a:t>
            </a:r>
            <a:endParaRPr kumimoji="0" lang="fr-FR" sz="1200" b="0" i="0" u="none" strike="noStrike" kern="1200" cap="none" spc="0" normalizeH="0" baseline="0" noProof="0" smtClean="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 </a:t>
            </a:r>
            <a:endParaRPr kumimoji="0" lang="fr-FR" sz="1200" b="0" i="0" u="none" strike="noStrike" kern="1200" cap="none" spc="0" normalizeH="0" baseline="0" noProof="0" smtClean="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المعايير الإنسانية الأساسيّة هي عبارة عن مدوّنة سلوكية طوعيّة حيث يمكنها أن ت</a:t>
            </a:r>
            <a:r>
              <a:rPr kumimoji="0" lang="ar-TN"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حدّد</a:t>
            </a: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 جميع مراحل الاستجابة الإنسانية. تم تصميم المعايير الإنسانية الأساسيّة كمعايير قابل للقي</a:t>
            </a:r>
            <a:r>
              <a:rPr kumimoji="0" lang="ar-TN"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ا</a:t>
            </a: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س والتحقّق لتفتح المجال أمام أولئك الذين يرغبون في القيام بتقييم ذاتي لأدائهم كما أن أعضاء </a:t>
            </a:r>
            <a:r>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تحالف </a:t>
            </a:r>
            <a:r>
              <a:rPr kumimoji="0" lang="ar-EG"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t>المعايير الإنسانية الأساسيّة مطالبون بالقيام بالتقييم الذاتي.</a:t>
            </a:r>
            <a:endParaRPr kumimoji="0" lang="en-GB" sz="12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5</a:t>
            </a:fld>
            <a:endParaRPr lang="ar-SA"/>
          </a:p>
        </p:txBody>
      </p:sp>
    </p:spTree>
    <p:extLst>
      <p:ext uri="{BB962C8B-B14F-4D97-AF65-F5344CB8AC3E}">
        <p14:creationId xmlns:p14="http://schemas.microsoft.com/office/powerpoint/2010/main" val="3208619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1"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تحتوي هذه الشريحة التقديمية على كتابة متحركة.</a:t>
            </a:r>
            <a:endParaRPr kumimoji="0" lang="fr-FR" sz="1200" b="0"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ar-EG" sz="12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SA" sz="12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تقديم الالتزامات التسع: </a:t>
            </a:r>
            <a:endParaRPr kumimoji="0" lang="fr-FR" sz="1200" b="0"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EG" sz="12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تُعتبر المساءلة تجاه المجتمعات والأشخاص المتضررين من الأزمة جوهر المعايير الإنسانية الأساسيّة حيث </a:t>
            </a:r>
            <a:r>
              <a:rPr kumimoji="0" lang="ar-EG" sz="1200" b="1"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ينبغي أن </a:t>
            </a:r>
            <a:r>
              <a:rPr kumimoji="0" lang="ar-TN" sz="1200" b="1"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ت</a:t>
            </a:r>
            <a:r>
              <a:rPr kumimoji="0" lang="ar-EG" sz="1200" b="1"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كون المجتمعات المحلية والأشخاص المتضررين من الأزمة محور العمل الإنساني.</a:t>
            </a:r>
            <a:endParaRPr kumimoji="0" lang="fr-FR" sz="1200" b="0"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ar-EG" sz="12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SA" sz="12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يعتبر هذا موضوعا محوريّا وتنشأ منه جميع المسؤوليات الأخرى، بما في ذلك </a:t>
            </a:r>
            <a:r>
              <a:rPr kumimoji="0" lang="ar-TN" sz="12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المسؤوليات </a:t>
            </a:r>
            <a:r>
              <a:rPr kumimoji="0" lang="ar-SA" sz="12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تجاه الجهات المانحة والمقرات الرئيسية والشُّركاء والحكومات المضيفة.</a:t>
            </a:r>
            <a:endParaRPr kumimoji="0" lang="fr-FR" sz="1200" b="0"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SA" sz="12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 </a:t>
            </a:r>
            <a:endParaRPr kumimoji="0" lang="fr-FR" sz="1200" b="0"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SA" sz="12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اطلب من المشاركين قراءة الالتزامات التسعة بالتداول وتأكد من أن الكتابة واضحة ويمكن قراءتها (يتّسم كل التزام بكتابة متحركة لتعزيز حجمه وجعله واضحا عند القراءة).</a:t>
            </a:r>
            <a:endParaRPr kumimoji="0" lang="fr-FR" sz="1200" b="0"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SA" sz="12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 </a:t>
            </a:r>
            <a:endParaRPr kumimoji="0" lang="fr-FR" sz="1200" b="0"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r" defTabSz="457200" rtl="1" eaLnBrk="1" fontAlgn="auto" latinLnBrk="0" hangingPunct="1">
              <a:lnSpc>
                <a:spcPct val="100000"/>
              </a:lnSpc>
              <a:spcBef>
                <a:spcPts val="0"/>
              </a:spcBef>
              <a:spcAft>
                <a:spcPts val="0"/>
              </a:spcAft>
              <a:buClrTx/>
              <a:buSzTx/>
              <a:buFontTx/>
              <a:buNone/>
              <a:tabLst/>
              <a:defRPr/>
            </a:pPr>
            <a:r>
              <a:rPr kumimoji="0" lang="ar-SA" sz="12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بعد هذه الشريحة التقديمية، قم بإنجاز </a:t>
            </a:r>
            <a:r>
              <a:rPr kumimoji="0" lang="ar-TN" sz="12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التمرين </a:t>
            </a:r>
            <a:r>
              <a:rPr kumimoji="0" lang="ar-SA" sz="12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المرتبط بالالتزامات </a:t>
            </a:r>
            <a:r>
              <a:rPr kumimoji="0" lang="ar-TN" sz="12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و</a:t>
            </a:r>
            <a:r>
              <a:rPr kumimoji="0" lang="ar-SA" sz="12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قم بالاطلاع على </a:t>
            </a:r>
            <a:r>
              <a:rPr kumimoji="0" lang="ar-TN" sz="12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برنامج </a:t>
            </a:r>
            <a:r>
              <a:rPr kumimoji="0" lang="ar-SA" sz="1200" b="0" i="0" u="none" strike="noStrike" kern="1200" cap="none" spc="0" normalizeH="0" baseline="0" noProof="0" dirty="0" smtClean="0">
                <a:ln>
                  <a:noFill/>
                </a:ln>
                <a:solidFill>
                  <a:prstClr val="black"/>
                </a:solidFill>
                <a:effectLst/>
                <a:uLnTx/>
                <a:uFillTx/>
                <a:latin typeface="Calibri"/>
                <a:ea typeface="+mn-ea"/>
                <a:cs typeface="Arial" panose="020B0604020202020204" pitchFamily="34" charset="0"/>
              </a:rPr>
              <a:t>الجلسة التدريبية.</a:t>
            </a:r>
            <a:endParaRPr kumimoji="0" lang="fr-FR" sz="1200" b="0" i="0" u="none" strike="noStrike" kern="1200" cap="none" spc="0" normalizeH="0" baseline="0" noProof="0" dirty="0" smtClean="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6</a:t>
            </a:fld>
            <a:endParaRPr lang="ar-SA"/>
          </a:p>
        </p:txBody>
      </p:sp>
    </p:spTree>
    <p:extLst>
      <p:ext uri="{BB962C8B-B14F-4D97-AF65-F5344CB8AC3E}">
        <p14:creationId xmlns:p14="http://schemas.microsoft.com/office/powerpoint/2010/main" val="277639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smtClean="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7</a:t>
            </a:fld>
            <a:endParaRPr lang="ar-SA"/>
          </a:p>
        </p:txBody>
      </p:sp>
    </p:spTree>
    <p:extLst>
      <p:ext uri="{BB962C8B-B14F-4D97-AF65-F5344CB8AC3E}">
        <p14:creationId xmlns:p14="http://schemas.microsoft.com/office/powerpoint/2010/main" val="11186021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smtClean="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8</a:t>
            </a:fld>
            <a:endParaRPr lang="ar-SA"/>
          </a:p>
        </p:txBody>
      </p:sp>
    </p:spTree>
    <p:extLst>
      <p:ext uri="{BB962C8B-B14F-4D97-AF65-F5344CB8AC3E}">
        <p14:creationId xmlns:p14="http://schemas.microsoft.com/office/powerpoint/2010/main" val="41251442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smtClean="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9</a:t>
            </a:fld>
            <a:endParaRPr lang="ar-SA"/>
          </a:p>
        </p:txBody>
      </p:sp>
    </p:spTree>
    <p:extLst>
      <p:ext uri="{BB962C8B-B14F-4D97-AF65-F5344CB8AC3E}">
        <p14:creationId xmlns:p14="http://schemas.microsoft.com/office/powerpoint/2010/main" val="2511836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smtClean="0">
              <a:ln>
                <a:noFill/>
              </a:ln>
              <a:solidFill>
                <a:prstClr val="black"/>
              </a:solidFill>
              <a:effectLst/>
              <a:uLnTx/>
              <a:uFillTx/>
              <a:latin typeface="Calibri"/>
              <a:ea typeface="+mn-ea"/>
              <a:cs typeface="+mn-cs"/>
            </a:endParaRPr>
          </a:p>
        </p:txBody>
      </p:sp>
      <p:sp>
        <p:nvSpPr>
          <p:cNvPr id="4" name="Slide Number Placeholder 3"/>
          <p:cNvSpPr>
            <a:spLocks noGrp="1"/>
          </p:cNvSpPr>
          <p:nvPr>
            <p:ph type="sldNum" sz="quarter" idx="10"/>
          </p:nvPr>
        </p:nvSpPr>
        <p:spPr/>
        <p:txBody>
          <a:bodyPr/>
          <a:lstStyle/>
          <a:p>
            <a:fld id="{53579C48-162C-47C7-9687-2839989AFBEE}" type="slidenum">
              <a:rPr lang="ar-SA" smtClean="0"/>
              <a:t>10</a:t>
            </a:fld>
            <a:endParaRPr lang="ar-SA"/>
          </a:p>
        </p:txBody>
      </p:sp>
    </p:spTree>
    <p:extLst>
      <p:ext uri="{BB962C8B-B14F-4D97-AF65-F5344CB8AC3E}">
        <p14:creationId xmlns:p14="http://schemas.microsoft.com/office/powerpoint/2010/main" val="32919976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tmp"/></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pic>
        <p:nvPicPr>
          <p:cNvPr id="3" name="Picture 2" descr="bottom-cur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5655513"/>
            <a:ext cx="9144000" cy="1211010"/>
          </a:xfrm>
          <a:prstGeom prst="rect">
            <a:avLst/>
          </a:prstGeom>
        </p:spPr>
      </p:pic>
      <p:sp>
        <p:nvSpPr>
          <p:cNvPr id="8"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en-US" smtClean="0"/>
              <a:t>Click to edit Master title style</a:t>
            </a:r>
            <a:endParaRPr lang="fr-CH" dirty="0"/>
          </a:p>
        </p:txBody>
      </p:sp>
      <p:sp>
        <p:nvSpPr>
          <p:cNvPr id="9" name="Subtitle 2"/>
          <p:cNvSpPr>
            <a:spLocks noGrp="1"/>
          </p:cNvSpPr>
          <p:nvPr>
            <p:ph type="subTitle" idx="1"/>
          </p:nvPr>
        </p:nvSpPr>
        <p:spPr>
          <a:xfrm>
            <a:off x="1381489" y="4052664"/>
            <a:ext cx="6400800" cy="1752600"/>
          </a:xfrm>
        </p:spPr>
        <p:txBody>
          <a:bodyPr>
            <a:normAutofit/>
          </a:bodyPr>
          <a:lstStyle>
            <a:lvl1pPr marL="0" indent="0" algn="ctr" rtl="1">
              <a:buNone/>
              <a:defRPr sz="4800" b="1" i="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7782" y="266329"/>
            <a:ext cx="3028215" cy="1754168"/>
          </a:xfrm>
          <a:prstGeom prst="rect">
            <a:avLst/>
          </a:prstGeom>
        </p:spPr>
      </p:pic>
    </p:spTree>
    <p:extLst>
      <p:ext uri="{BB962C8B-B14F-4D97-AF65-F5344CB8AC3E}">
        <p14:creationId xmlns:p14="http://schemas.microsoft.com/office/powerpoint/2010/main" val="344096392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Footer only">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noProof="0" smtClean="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28502124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ubtitle slide">
    <p:spTree>
      <p:nvGrpSpPr>
        <p:cNvPr id="1" name=""/>
        <p:cNvGrpSpPr/>
        <p:nvPr/>
      </p:nvGrpSpPr>
      <p:grpSpPr>
        <a:xfrm>
          <a:off x="0" y="0"/>
          <a:ext cx="0" cy="0"/>
          <a:chOff x="0" y="0"/>
          <a:chExt cx="0" cy="0"/>
        </a:xfrm>
      </p:grpSpPr>
      <p:pic>
        <p:nvPicPr>
          <p:cNvPr id="2" name="Picture 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3" name="Footer Placeholder 4"/>
          <p:cNvSpPr>
            <a:spLocks noGrp="1"/>
          </p:cNvSpPr>
          <p:nvPr>
            <p:ph type="ftr" sz="quarter" idx="3"/>
          </p:nvPr>
        </p:nvSpPr>
        <p:spPr>
          <a:xfrm>
            <a:off x="3735754" y="6329599"/>
            <a:ext cx="4951047"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noProof="0" smtClean="0"/>
              <a:t>الجزء "أ" 8: المعايير الإنسانيّة الأساسيّة المدرجة في دليل اسفير - مجموعة اسفير التدريبية  2015</a:t>
            </a:r>
            <a:endParaRPr lang="ar-SA" noProof="0" dirty="0"/>
          </a:p>
        </p:txBody>
      </p:sp>
      <p:sp>
        <p:nvSpPr>
          <p:cNvPr id="4" name="Title 1"/>
          <p:cNvSpPr>
            <a:spLocks noGrp="1"/>
          </p:cNvSpPr>
          <p:nvPr>
            <p:ph type="ctrTitle"/>
          </p:nvPr>
        </p:nvSpPr>
        <p:spPr>
          <a:xfrm>
            <a:off x="695689" y="2233337"/>
            <a:ext cx="7772400" cy="1470025"/>
          </a:xfrm>
        </p:spPr>
        <p:txBody>
          <a:bodyPr>
            <a:noAutofit/>
          </a:bodyPr>
          <a:lstStyle>
            <a:lvl1pPr algn="ctr" rtl="1">
              <a:defRPr sz="6000">
                <a:solidFill>
                  <a:schemeClr val="tx2"/>
                </a:solidFill>
              </a:defRPr>
            </a:lvl1pPr>
          </a:lstStyle>
          <a:p>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title</a:t>
            </a:r>
            <a:r>
              <a:rPr lang="ar-SA" noProof="0" dirty="0" smtClean="0"/>
              <a:t> </a:t>
            </a:r>
            <a:r>
              <a:rPr lang="ar-SA" noProof="0" dirty="0" err="1" smtClean="0"/>
              <a:t>style</a:t>
            </a:r>
            <a:endParaRPr lang="ar-SA" noProof="0" dirty="0"/>
          </a:p>
        </p:txBody>
      </p:sp>
    </p:spTree>
    <p:extLst>
      <p:ext uri="{BB962C8B-B14F-4D97-AF65-F5344CB8AC3E}">
        <p14:creationId xmlns:p14="http://schemas.microsoft.com/office/powerpoint/2010/main" val="71326177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Body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latin typeface="Traditional Arabic" panose="02020603050405020304" pitchFamily="18" charset="-78"/>
                <a:cs typeface="Traditional Arabic" panose="02020603050405020304" pitchFamily="18" charset="-78"/>
              </a:defRPr>
            </a:lvl1pPr>
          </a:lstStyle>
          <a:p>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title</a:t>
            </a:r>
            <a:r>
              <a:rPr lang="ar-SA" noProof="0" dirty="0" smtClean="0"/>
              <a:t> </a:t>
            </a:r>
            <a:r>
              <a:rPr lang="ar-SA" noProof="0" dirty="0" err="1" smtClean="0"/>
              <a:t>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noProof="0" smtClean="0"/>
              <a:t>الجزء "أ" 8: المعايير الإنسانيّة الأساسيّة المدرجة في دليل اسفير - مجموعة اسفير التدريبية  2015</a:t>
            </a:r>
            <a:endParaRPr lang="ar-SA" noProof="0" dirty="0"/>
          </a:p>
        </p:txBody>
      </p:sp>
      <p:pic>
        <p:nvPicPr>
          <p:cNvPr id="10" name="Picture 9" descr="Sphere-Project-Logo-Standard-No-Tagline-RGB.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35730" r="36921" b="33872"/>
          <a:stretch/>
        </p:blipFill>
        <p:spPr>
          <a:xfrm>
            <a:off x="152138" y="162034"/>
            <a:ext cx="749300" cy="733775"/>
          </a:xfrm>
          <a:prstGeom prst="rect">
            <a:avLst/>
          </a:prstGeom>
        </p:spPr>
      </p:pic>
    </p:spTree>
    <p:extLst>
      <p:ext uri="{BB962C8B-B14F-4D97-AF65-F5344CB8AC3E}">
        <p14:creationId xmlns:p14="http://schemas.microsoft.com/office/powerpoint/2010/main" val="400235601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ody - small circle icon">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latin typeface="Traditional Arabic" panose="02020603050405020304" pitchFamily="18" charset="-78"/>
                <a:cs typeface="Traditional Arabic" panose="02020603050405020304" pitchFamily="18" charset="-78"/>
              </a:defRPr>
            </a:lvl1pPr>
          </a:lstStyle>
          <a:p>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title</a:t>
            </a:r>
            <a:r>
              <a:rPr lang="ar-SA" noProof="0" dirty="0" smtClean="0"/>
              <a:t> </a:t>
            </a:r>
            <a:r>
              <a:rPr lang="ar-SA" noProof="0" dirty="0" err="1" smtClean="0"/>
              <a:t>style</a:t>
            </a:r>
            <a:endParaRPr lang="ar-SA" noProof="0" dirty="0"/>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noProof="0" smtClean="0"/>
              <a:t>الجزء "أ" 8: المعايير الإنسانيّة الأساسيّة المدرجة في دليل اسفير - مجموعة اسفير التدريبية  2015</a:t>
            </a:r>
            <a:endParaRPr lang="ar-SA" noProof="0" dirty="0"/>
          </a:p>
        </p:txBody>
      </p:sp>
      <p:pic>
        <p:nvPicPr>
          <p:cNvPr id="10" name="Picture 9" descr="Sphere-Project-Logo-Standard-No-Tagline-RGB.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35730" r="36921" b="33872"/>
          <a:stretch/>
        </p:blipFill>
        <p:spPr>
          <a:xfrm>
            <a:off x="152138" y="162034"/>
            <a:ext cx="749300" cy="733775"/>
          </a:xfrm>
          <a:prstGeom prst="rect">
            <a:avLst/>
          </a:prstGeom>
        </p:spPr>
      </p:pic>
      <p:pic>
        <p:nvPicPr>
          <p:cNvPr id="11" name="Picture 10" descr="Screen Clippi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64530" y="5048383"/>
            <a:ext cx="1314887" cy="1321126"/>
          </a:xfrm>
          <a:prstGeom prst="rect">
            <a:avLst/>
          </a:prstGeom>
        </p:spPr>
      </p:pic>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spTree>
    <p:extLst>
      <p:ext uri="{BB962C8B-B14F-4D97-AF65-F5344CB8AC3E}">
        <p14:creationId xmlns:p14="http://schemas.microsoft.com/office/powerpoint/2010/main" val="410985216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ody - large circle icon">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latin typeface="Traditional Arabic" panose="02020603050405020304" pitchFamily="18" charset="-78"/>
                <a:cs typeface="Traditional Arabic" panose="02020603050405020304" pitchFamily="18" charset="-78"/>
              </a:defRPr>
            </a:lvl1pPr>
          </a:lstStyle>
          <a:p>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title</a:t>
            </a:r>
            <a:r>
              <a:rPr lang="ar-SA" noProof="0" dirty="0" smtClean="0"/>
              <a:t> </a:t>
            </a:r>
            <a:r>
              <a:rPr lang="ar-SA" noProof="0" dirty="0" err="1" smtClean="0"/>
              <a:t>style</a:t>
            </a:r>
            <a:endParaRPr lang="ar-SA" noProof="0" dirty="0"/>
          </a:p>
        </p:txBody>
      </p:sp>
      <p:sp>
        <p:nvSpPr>
          <p:cNvPr id="8" name="Text Placeholder 2"/>
          <p:cNvSpPr>
            <a:spLocks noGrp="1"/>
          </p:cNvSpPr>
          <p:nvPr>
            <p:ph idx="1"/>
          </p:nvPr>
        </p:nvSpPr>
        <p:spPr>
          <a:xfrm>
            <a:off x="5123664" y="1369242"/>
            <a:ext cx="3563136"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cxnSp>
        <p:nvCxnSpPr>
          <p:cNvPr id="13" name="Straight Connector 12"/>
          <p:cNvCxnSpPr/>
          <p:nvPr/>
        </p:nvCxnSpPr>
        <p:spPr>
          <a:xfrm flipH="1">
            <a:off x="0" y="1057843"/>
            <a:ext cx="9144000"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noProof="0" smtClean="0"/>
              <a:t>الجزء "أ" 8: المعايير الإنسانيّة الأساسيّة المدرجة في دليل اسفير - مجموعة اسفير التدريبية  2015</a:t>
            </a:r>
            <a:endParaRPr lang="ar-SA" noProof="0" dirty="0"/>
          </a:p>
        </p:txBody>
      </p:sp>
      <p:pic>
        <p:nvPicPr>
          <p:cNvPr id="10" name="Picture 9" descr="Sphere-Project-Logo-Standard-No-Tagline-RGB.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35730" r="36921" b="33872"/>
          <a:stretch/>
        </p:blipFill>
        <p:spPr>
          <a:xfrm>
            <a:off x="152138" y="162034"/>
            <a:ext cx="749300" cy="733775"/>
          </a:xfrm>
          <a:prstGeom prst="rect">
            <a:avLst/>
          </a:prstGeom>
        </p:spPr>
      </p:pic>
      <p:pic>
        <p:nvPicPr>
          <p:cNvPr id="3" name="Picture 2" descr="Screen Clippi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65706" y="1303378"/>
            <a:ext cx="4688369" cy="4710615"/>
          </a:xfrm>
          <a:prstGeom prst="rect">
            <a:avLst/>
          </a:prstGeom>
        </p:spPr>
      </p:pic>
    </p:spTree>
    <p:extLst>
      <p:ext uri="{BB962C8B-B14F-4D97-AF65-F5344CB8AC3E}">
        <p14:creationId xmlns:p14="http://schemas.microsoft.com/office/powerpoint/2010/main" val="241580862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xercise Layout">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title</a:t>
            </a:r>
            <a:r>
              <a:rPr lang="ar-SA" noProof="0" dirty="0" smtClean="0"/>
              <a:t> </a:t>
            </a:r>
            <a:r>
              <a:rPr lang="ar-SA" noProof="0" dirty="0" err="1" smtClean="0"/>
              <a:t>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noProof="0" smtClean="0"/>
              <a:t>الجزء "أ" 8: المعايير الإنسانيّة الأساسيّة المدرجة في دليل اسفير - مجموعة اسفير التدريبية  2015</a:t>
            </a:r>
            <a:endParaRPr lang="ar-SA" noProof="0" dirty="0"/>
          </a:p>
        </p:txBody>
      </p:sp>
      <p:pic>
        <p:nvPicPr>
          <p:cNvPr id="9" name="Picture 8" descr="meeting shutterstock_230281012.jpg"/>
          <p:cNvPicPr>
            <a:picLocks noChangeAspect="1"/>
          </p:cNvPicPr>
          <p:nvPr userDrawn="1"/>
        </p:nvPicPr>
        <p:blipFill>
          <a:blip r:embed="rId3" cstate="print">
            <a:alphaModFix amt="73000"/>
            <a:extLst>
              <a:ext uri="{28A0092B-C50C-407E-A947-70E740481C1C}">
                <a14:useLocalDpi xmlns:a14="http://schemas.microsoft.com/office/drawing/2010/main" val="0"/>
              </a:ext>
            </a:extLst>
          </a:blip>
          <a:stretch>
            <a:fillRect/>
          </a:stretch>
        </p:blipFill>
        <p:spPr>
          <a:xfrm>
            <a:off x="35496" y="3251628"/>
            <a:ext cx="3644656" cy="2882923"/>
          </a:xfrm>
          <a:prstGeom prst="rect">
            <a:avLst/>
          </a:prstGeom>
        </p:spPr>
      </p:pic>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11" name="Picture 10" descr="Sphere-Project-Logo-Standard-No-Tagline-RGB.png"/>
          <p:cNvPicPr>
            <a:picLocks noChangeAspect="1"/>
          </p:cNvPicPr>
          <p:nvPr userDrawn="1"/>
        </p:nvPicPr>
        <p:blipFill rotWithShape="1">
          <a:blip r:embed="rId4" cstate="print">
            <a:extLst>
              <a:ext uri="{28A0092B-C50C-407E-A947-70E740481C1C}">
                <a14:useLocalDpi xmlns:a14="http://schemas.microsoft.com/office/drawing/2010/main" val="0"/>
              </a:ext>
            </a:extLst>
          </a:blip>
          <a:srcRect l="35730" r="36921" b="33872"/>
          <a:stretch/>
        </p:blipFill>
        <p:spPr>
          <a:xfrm>
            <a:off x="152138" y="162034"/>
            <a:ext cx="749300" cy="733775"/>
          </a:xfrm>
          <a:prstGeom prst="rect">
            <a:avLst/>
          </a:prstGeom>
        </p:spPr>
      </p:pic>
    </p:spTree>
    <p:extLst>
      <p:ext uri="{BB962C8B-B14F-4D97-AF65-F5344CB8AC3E}">
        <p14:creationId xmlns:p14="http://schemas.microsoft.com/office/powerpoint/2010/main" val="85937235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Exercise Layout no graphic">
    <p:spTree>
      <p:nvGrpSpPr>
        <p:cNvPr id="1" name=""/>
        <p:cNvGrpSpPr/>
        <p:nvPr/>
      </p:nvGrpSpPr>
      <p:grpSpPr>
        <a:xfrm>
          <a:off x="0" y="0"/>
          <a:ext cx="0" cy="0"/>
          <a:chOff x="0" y="0"/>
          <a:chExt cx="0" cy="0"/>
        </a:xfrm>
      </p:grpSpPr>
      <p:pic>
        <p:nvPicPr>
          <p:cNvPr id="12" name="Picture 11" descr="bottom-curve-f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lgn="r" rtl="1">
              <a:defRPr sz="2800">
                <a:solidFill>
                  <a:schemeClr val="accent1"/>
                </a:solidFill>
                <a:latin typeface="Traditional Arabic" panose="02020603050405020304" pitchFamily="18" charset="-78"/>
                <a:cs typeface="Traditional Arabic" panose="02020603050405020304" pitchFamily="18" charset="-78"/>
              </a:defRPr>
            </a:lvl1pPr>
          </a:lstStyle>
          <a:p>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title</a:t>
            </a:r>
            <a:r>
              <a:rPr lang="ar-SA" noProof="0" dirty="0" smtClean="0"/>
              <a:t> </a:t>
            </a:r>
            <a:r>
              <a:rPr lang="ar-SA" noProof="0" dirty="0" err="1" smtClean="0"/>
              <a:t>style</a:t>
            </a:r>
            <a:endParaRPr lang="ar-SA" noProof="0" dirty="0"/>
          </a:p>
        </p:txBody>
      </p:sp>
      <p:sp>
        <p:nvSpPr>
          <p:cNvPr id="8" name="Text Placeholder 2"/>
          <p:cNvSpPr>
            <a:spLocks noGrp="1"/>
          </p:cNvSpPr>
          <p:nvPr>
            <p:ph idx="1"/>
          </p:nvPr>
        </p:nvSpPr>
        <p:spPr>
          <a:xfrm>
            <a:off x="457200" y="1369242"/>
            <a:ext cx="8229600" cy="4785722"/>
          </a:xfrm>
          <a:prstGeom prst="rect">
            <a:avLst/>
          </a:prstGeom>
        </p:spPr>
        <p:txBody>
          <a:bodyPr vert="horz" lIns="91440" tIns="45720" rIns="91440" bIns="45720" rtlCol="0">
            <a:noAutofit/>
          </a:bodyPr>
          <a:lstStyle>
            <a:lvl1pPr algn="r" rtl="1">
              <a:buClr>
                <a:schemeClr val="tx2"/>
              </a:buClr>
              <a:defRPr sz="2200">
                <a:solidFill>
                  <a:srgbClr val="000000"/>
                </a:solidFill>
                <a:latin typeface="Traditional Arabic" panose="02020603050405020304" pitchFamily="18" charset="-78"/>
                <a:cs typeface="Traditional Arabic" panose="02020603050405020304" pitchFamily="18" charset="-78"/>
              </a:defRPr>
            </a:lvl1pPr>
            <a:lvl2pPr marL="361950" indent="-361950" algn="r" rtl="1">
              <a:buClr>
                <a:schemeClr val="tx2"/>
              </a:buClr>
              <a:defRPr sz="2200">
                <a:solidFill>
                  <a:srgbClr val="000000"/>
                </a:solidFill>
                <a:latin typeface="Traditional Arabic" panose="02020603050405020304" pitchFamily="18" charset="-78"/>
                <a:cs typeface="Traditional Arabic" panose="02020603050405020304" pitchFamily="18" charset="-78"/>
              </a:defRPr>
            </a:lvl2pPr>
            <a:lvl3pPr marL="715963" indent="-354013" algn="r" rtl="1">
              <a:defRPr sz="2200">
                <a:solidFill>
                  <a:srgbClr val="000000"/>
                </a:solidFill>
                <a:latin typeface="Traditional Arabic" panose="02020603050405020304" pitchFamily="18" charset="-78"/>
                <a:cs typeface="Traditional Arabic" panose="02020603050405020304" pitchFamily="18" charset="-78"/>
              </a:defRPr>
            </a:lvl3p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sp>
        <p:nvSpPr>
          <p:cNvPr id="7" name="Footer Placeholder 4"/>
          <p:cNvSpPr>
            <a:spLocks noGrp="1"/>
          </p:cNvSpPr>
          <p:nvPr>
            <p:ph type="ftr" sz="quarter" idx="3"/>
          </p:nvPr>
        </p:nvSpPr>
        <p:spPr>
          <a:xfrm>
            <a:off x="4139953" y="6329599"/>
            <a:ext cx="4546848" cy="365125"/>
          </a:xfrm>
          <a:prstGeom prst="rect">
            <a:avLst/>
          </a:prstGeom>
        </p:spPr>
        <p:txBody>
          <a:bodyPr vert="horz" lIns="91440" tIns="45720" rIns="91440" bIns="45720" rtlCol="0" anchor="ctr"/>
          <a:lstStyle>
            <a:lvl1pPr algn="r">
              <a:defRPr sz="1200" b="1">
                <a:solidFill>
                  <a:schemeClr val="bg1"/>
                </a:solidFill>
                <a:latin typeface="Traditional Arabic" panose="02020603050405020304" pitchFamily="18" charset="-78"/>
                <a:cs typeface="Traditional Arabic" panose="02020603050405020304" pitchFamily="18" charset="-78"/>
              </a:defRPr>
            </a:lvl1pPr>
          </a:lstStyle>
          <a:p>
            <a:r>
              <a:rPr lang="ar-SA" noProof="0" smtClean="0"/>
              <a:t>الجزء "أ" 8: المعايير الإنسانيّة الأساسيّة المدرجة في دليل اسفير - مجموعة اسفير التدريبية  2015</a:t>
            </a:r>
            <a:endParaRPr lang="ar-SA" noProof="0" dirty="0"/>
          </a:p>
        </p:txBody>
      </p:sp>
      <p:cxnSp>
        <p:nvCxnSpPr>
          <p:cNvPr id="10" name="Straight Connector 9"/>
          <p:cNvCxnSpPr/>
          <p:nvPr userDrawn="1"/>
        </p:nvCxnSpPr>
        <p:spPr>
          <a:xfrm flipH="1">
            <a:off x="0" y="1057843"/>
            <a:ext cx="9144000"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9" name="Picture 8" descr="Sphere-Project-Logo-Standard-No-Tagline-RGB.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35730" r="36921" b="33872"/>
          <a:stretch/>
        </p:blipFill>
        <p:spPr>
          <a:xfrm>
            <a:off x="152138" y="162034"/>
            <a:ext cx="749300" cy="733775"/>
          </a:xfrm>
          <a:prstGeom prst="rect">
            <a:avLst/>
          </a:prstGeom>
        </p:spPr>
      </p:pic>
    </p:spTree>
    <p:extLst>
      <p:ext uri="{BB962C8B-B14F-4D97-AF65-F5344CB8AC3E}">
        <p14:creationId xmlns:p14="http://schemas.microsoft.com/office/powerpoint/2010/main" val="154311967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60317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noProof="0" smtClean="0"/>
              <a:t>Click to edit Master title style</a:t>
            </a:r>
            <a:endParaRPr lang="ar-SA" noProof="0"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noProof="0" dirty="0" err="1" smtClean="0"/>
              <a:t>Click</a:t>
            </a:r>
            <a:r>
              <a:rPr lang="ar-SA" noProof="0" dirty="0" smtClean="0"/>
              <a:t> </a:t>
            </a:r>
            <a:r>
              <a:rPr lang="ar-SA" noProof="0" dirty="0" err="1" smtClean="0"/>
              <a:t>to</a:t>
            </a:r>
            <a:r>
              <a:rPr lang="ar-SA" noProof="0" dirty="0" smtClean="0"/>
              <a:t> </a:t>
            </a:r>
            <a:r>
              <a:rPr lang="ar-SA" noProof="0" dirty="0" err="1" smtClean="0"/>
              <a:t>edit</a:t>
            </a:r>
            <a:r>
              <a:rPr lang="ar-SA" noProof="0" dirty="0" smtClean="0"/>
              <a:t> </a:t>
            </a:r>
            <a:r>
              <a:rPr lang="ar-SA" noProof="0" dirty="0" err="1" smtClean="0"/>
              <a:t>Master</a:t>
            </a:r>
            <a:r>
              <a:rPr lang="ar-SA" noProof="0" dirty="0" smtClean="0"/>
              <a:t> </a:t>
            </a:r>
            <a:r>
              <a:rPr lang="ar-SA" noProof="0" dirty="0" err="1" smtClean="0"/>
              <a:t>text</a:t>
            </a:r>
            <a:r>
              <a:rPr lang="ar-SA" noProof="0" dirty="0" smtClean="0"/>
              <a:t> </a:t>
            </a:r>
            <a:r>
              <a:rPr lang="ar-SA" noProof="0" dirty="0" err="1" smtClean="0"/>
              <a:t>styles</a:t>
            </a:r>
            <a:endParaRPr lang="ar-SA" noProof="0" dirty="0" smtClean="0"/>
          </a:p>
          <a:p>
            <a:pPr lvl="1"/>
            <a:r>
              <a:rPr lang="ar-SA" noProof="0" dirty="0" err="1" smtClean="0"/>
              <a:t>Second</a:t>
            </a:r>
            <a:r>
              <a:rPr lang="ar-SA" noProof="0" dirty="0" smtClean="0"/>
              <a:t> </a:t>
            </a:r>
            <a:r>
              <a:rPr lang="ar-SA" noProof="0" dirty="0" err="1" smtClean="0"/>
              <a:t>level</a:t>
            </a:r>
            <a:endParaRPr lang="ar-SA" noProof="0" dirty="0" smtClean="0"/>
          </a:p>
          <a:p>
            <a:pPr lvl="2"/>
            <a:r>
              <a:rPr lang="ar-SA" noProof="0" dirty="0" err="1" smtClean="0"/>
              <a:t>Third</a:t>
            </a:r>
            <a:r>
              <a:rPr lang="ar-SA" noProof="0" dirty="0" smtClean="0"/>
              <a:t> </a:t>
            </a:r>
            <a:r>
              <a:rPr lang="ar-SA" noProof="0" dirty="0" err="1" smtClean="0"/>
              <a:t>level</a:t>
            </a:r>
            <a:endParaRPr lang="ar-SA" noProof="0"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endParaRPr lang="ar-S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pPr defTabSz="457200"/>
            <a:r>
              <a:rPr lang="ar-SA" smtClean="0"/>
              <a:t>الجزء "أ" 8: المعايير الإنسانيّة الأساسيّة المدرجة في دليل اسفير - مجموعة اسفير التدريبية  2015</a:t>
            </a:r>
            <a:endParaRPr lang="en-GB" smtClean="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Traditional Arabic" panose="02020603050405020304" pitchFamily="18" charset="-78"/>
                <a:cs typeface="Traditional Arabic" panose="02020603050405020304" pitchFamily="18" charset="-78"/>
              </a:defRPr>
            </a:lvl1pPr>
          </a:lstStyle>
          <a:p>
            <a:fld id="{3EBADB50-E105-4882-AFA7-902A74D85694}" type="slidenum">
              <a:rPr lang="ar-SA" smtClean="0"/>
              <a:pPr/>
              <a:t>‹#›</a:t>
            </a:fld>
            <a:endParaRPr lang="ar-SA" dirty="0"/>
          </a:p>
        </p:txBody>
      </p:sp>
    </p:spTree>
    <p:extLst>
      <p:ext uri="{BB962C8B-B14F-4D97-AF65-F5344CB8AC3E}">
        <p14:creationId xmlns:p14="http://schemas.microsoft.com/office/powerpoint/2010/main" val="4271227571"/>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5" r:id="rId3"/>
    <p:sldLayoutId id="2147483784" r:id="rId4"/>
    <p:sldLayoutId id="2147483790" r:id="rId5"/>
    <p:sldLayoutId id="2147483789" r:id="rId6"/>
    <p:sldLayoutId id="2147483786" r:id="rId7"/>
    <p:sldLayoutId id="2147483787" r:id="rId8"/>
    <p:sldLayoutId id="2147483788" r:id="rId9"/>
  </p:sldLayoutIdLst>
  <p:timing>
    <p:tnLst>
      <p:par>
        <p:cTn id="1" dur="indefinite" restart="never" nodeType="tmRoot"/>
      </p:par>
    </p:tnLst>
  </p:timing>
  <p:hf sldNum="0" hdr="0" dt="0"/>
  <p:txStyles>
    <p:titleStyle>
      <a:lvl1pPr algn="r" defTabSz="914400" rtl="1" eaLnBrk="1" latinLnBrk="0" hangingPunct="1">
        <a:spcBef>
          <a:spcPct val="0"/>
        </a:spcBef>
        <a:buNone/>
        <a:defRPr sz="2800" b="1" kern="1200">
          <a:solidFill>
            <a:schemeClr val="tx2"/>
          </a:solidFill>
          <a:latin typeface="Traditional Arabic" panose="02020603050405020304" pitchFamily="18" charset="-78"/>
          <a:ea typeface="+mj-ea"/>
          <a:cs typeface="Traditional Arabic" panose="02020603050405020304" pitchFamily="18" charset="-78"/>
        </a:defRPr>
      </a:lvl1pPr>
    </p:titleStyle>
    <p:bodyStyle>
      <a:lvl1pPr marL="0" indent="0" algn="r" defTabSz="914400" rtl="1" eaLnBrk="1" latinLnBrk="0" hangingPunct="1">
        <a:spcBef>
          <a:spcPct val="20000"/>
        </a:spcBef>
        <a:buFont typeface="Arial" panose="020B0604020202020204" pitchFamily="34" charset="0"/>
        <a:buNone/>
        <a:defRPr sz="2200" kern="1200">
          <a:solidFill>
            <a:schemeClr val="tx1"/>
          </a:solidFill>
          <a:latin typeface="Traditional Arabic" panose="02020603050405020304" pitchFamily="18" charset="-78"/>
          <a:ea typeface="+mn-ea"/>
          <a:cs typeface="Traditional Arabic" panose="02020603050405020304" pitchFamily="18" charset="-78"/>
        </a:defRPr>
      </a:lvl1pPr>
      <a:lvl2pPr marL="742950" indent="-285750" algn="r" defTabSz="914400" rtl="1" eaLnBrk="1" latinLnBrk="0" hangingPunct="1">
        <a:spcBef>
          <a:spcPct val="20000"/>
        </a:spcBef>
        <a:buFont typeface="Arial" panose="020B0604020202020204" pitchFamily="34" charset="0"/>
        <a:buChar char="•"/>
        <a:defRPr sz="2200" kern="1200">
          <a:solidFill>
            <a:schemeClr val="tx1"/>
          </a:solidFill>
          <a:latin typeface="Traditional Arabic" panose="02020603050405020304" pitchFamily="18" charset="-78"/>
          <a:ea typeface="+mn-ea"/>
          <a:cs typeface="Traditional Arabic" panose="02020603050405020304" pitchFamily="18" charset="-78"/>
        </a:defRPr>
      </a:lvl2pPr>
      <a:lvl3pPr marL="1143000" indent="-228600" algn="r" defTabSz="914400" rtl="1" eaLnBrk="1" latinLnBrk="0" hangingPunct="1">
        <a:spcBef>
          <a:spcPct val="20000"/>
        </a:spcBef>
        <a:buFont typeface="Traditional Arabic" panose="02020603050405020304" pitchFamily="18" charset="-78"/>
        <a:buChar char="–"/>
        <a:defRPr sz="2200" kern="1200">
          <a:solidFill>
            <a:schemeClr val="tx1"/>
          </a:solidFill>
          <a:latin typeface="Traditional Arabic" panose="02020603050405020304" pitchFamily="18" charset="-78"/>
          <a:ea typeface="+mn-ea"/>
          <a:cs typeface="Traditional Arabic" panose="02020603050405020304" pitchFamily="18" charset="-78"/>
        </a:defRPr>
      </a:lvl3pPr>
      <a:lvl4pPr marL="16002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4pPr>
      <a:lvl5pPr marL="2057400" indent="-228600" algn="r" defTabSz="914400" rtl="1" eaLnBrk="1" latinLnBrk="0" hangingPunct="1">
        <a:spcBef>
          <a:spcPct val="20000"/>
        </a:spcBef>
        <a:buFont typeface="Arial" panose="020B0604020202020204" pitchFamily="34" charset="0"/>
        <a:buChar char="»"/>
        <a:defRPr sz="1800" kern="1200">
          <a:solidFill>
            <a:schemeClr val="tx1"/>
          </a:solidFill>
          <a:latin typeface="Traditional Arabic" panose="02020603050405020304" pitchFamily="18" charset="-78"/>
          <a:ea typeface="+mn-ea"/>
          <a:cs typeface="Traditional Arabic" panose="02020603050405020304" pitchFamily="18" charset="-78"/>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0.jpeg"/><Relationship Id="rId4" Type="http://schemas.openxmlformats.org/officeDocument/2006/relationships/image" Target="../media/image9.jpeg"/></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21.jpeg"/></Relationships>
</file>

<file path=ppt/slides/_rels/slide3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21.jpeg"/></Relationships>
</file>

<file path=ppt/slides/_rels/slide3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www.corehumanitarianstandard.org/" TargetMode="External"/><Relationship Id="rId2" Type="http://schemas.openxmlformats.org/officeDocument/2006/relationships/notesSlide" Target="../notesSlides/notesSlide35.xml"/><Relationship Id="rId1" Type="http://schemas.openxmlformats.org/officeDocument/2006/relationships/slideLayout" Target="../slideLayouts/slideLayout4.xml"/><Relationship Id="rId5" Type="http://schemas.openxmlformats.org/officeDocument/2006/relationships/hyperlink" Target="http://chsalliance.org/news-events/news/training-manual" TargetMode="External"/><Relationship Id="rId4" Type="http://schemas.openxmlformats.org/officeDocument/2006/relationships/hyperlink" Target="http://chsalliance.org/verificatio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1.tmp"/><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7250" y="2233337"/>
            <a:ext cx="7429500" cy="1470025"/>
          </a:xfrm>
        </p:spPr>
        <p:txBody>
          <a:bodyPr>
            <a:noAutofit/>
          </a:bodyPr>
          <a:lstStyle/>
          <a:p>
            <a:pPr>
              <a:lnSpc>
                <a:spcPct val="80000"/>
              </a:lnSpc>
            </a:pPr>
            <a:r>
              <a:rPr lang="ar-SA"/>
              <a:t>المعايير الإنسانيّة الأساسيّة المدرجة في دليل اسفير</a:t>
            </a:r>
            <a:endParaRPr lang="ar-SA" dirty="0" err="1"/>
          </a:p>
        </p:txBody>
      </p:sp>
      <p:sp>
        <p:nvSpPr>
          <p:cNvPr id="3" name="Subtitle 2"/>
          <p:cNvSpPr>
            <a:spLocks noGrp="1"/>
          </p:cNvSpPr>
          <p:nvPr>
            <p:ph type="subTitle" idx="1"/>
          </p:nvPr>
        </p:nvSpPr>
        <p:spPr>
          <a:xfrm>
            <a:off x="1028700" y="4052664"/>
            <a:ext cx="7086600" cy="1752600"/>
          </a:xfrm>
        </p:spPr>
        <p:txBody>
          <a:bodyPr>
            <a:noAutofit/>
          </a:bodyPr>
          <a:lstStyle/>
          <a:p>
            <a:pPr>
              <a:lnSpc>
                <a:spcPct val="80000"/>
              </a:lnSpc>
              <a:spcBef>
                <a:spcPts val="0"/>
              </a:spcBef>
            </a:pPr>
            <a:r>
              <a:rPr lang="ar-SA" sz="4000"/>
              <a:t>ماهي المعايير الإنسانيّة الأساسيّة وكيف يمكن لاستخدامها المشترك مع الأجزاء الأخرى لدليل اسفير تعزيز الجودة والمساءلة؟</a:t>
            </a:r>
          </a:p>
        </p:txBody>
      </p:sp>
      <p:sp>
        <p:nvSpPr>
          <p:cNvPr id="4" name="TextBox 3"/>
          <p:cNvSpPr txBox="1"/>
          <p:nvPr/>
        </p:nvSpPr>
        <p:spPr>
          <a:xfrm>
            <a:off x="2843808" y="6292304"/>
            <a:ext cx="5760640" cy="338554"/>
          </a:xfrm>
          <a:prstGeom prst="rect">
            <a:avLst/>
          </a:prstGeom>
          <a:noFill/>
        </p:spPr>
        <p:txBody>
          <a:bodyPr wrap="square" rtlCol="0">
            <a:spAutoFit/>
          </a:bodyPr>
          <a:lstStyle/>
          <a:p>
            <a:pPr algn="r" rtl="1"/>
            <a:r>
              <a:rPr lang="ar-SA" sz="1600" b="1">
                <a:solidFill>
                  <a:schemeClr val="bg1"/>
                </a:solidFill>
                <a:latin typeface="Traditional Arabic" panose="02020603050405020304" pitchFamily="18" charset="-78"/>
                <a:cs typeface="Traditional Arabic" panose="02020603050405020304" pitchFamily="18" charset="-78"/>
              </a:rPr>
              <a:t>الجزء "أ" 8: المعايير الإنسانيّة الأساسيّة المدرجة في دليل اسفير - مجموعة اسفير التدريبية  </a:t>
            </a:r>
            <a:r>
              <a:rPr lang="en-GB" sz="1600" b="1" smtClean="0">
                <a:solidFill>
                  <a:schemeClr val="bg1"/>
                </a:solidFill>
                <a:latin typeface="Traditional Arabic" panose="02020603050405020304" pitchFamily="18" charset="-78"/>
                <a:cs typeface="Traditional Arabic" panose="02020603050405020304" pitchFamily="18" charset="-78"/>
              </a:rPr>
              <a:t>2015</a:t>
            </a:r>
            <a:endParaRPr lang="ar-SA" sz="1600" b="1" dirty="0">
              <a:solidFill>
                <a:schemeClr val="bg1"/>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1473524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المعايير الإنسانية الأساسية</a:t>
            </a:r>
            <a:endParaRPr lang="en-GB"/>
          </a:p>
        </p:txBody>
      </p:sp>
      <p:sp>
        <p:nvSpPr>
          <p:cNvPr id="6" name="Content Placeholder 5"/>
          <p:cNvSpPr>
            <a:spLocks noGrp="1"/>
          </p:cNvSpPr>
          <p:nvPr>
            <p:ph idx="1"/>
          </p:nvPr>
        </p:nvSpPr>
        <p:spPr/>
        <p:txBody>
          <a:bodyPr/>
          <a:lstStyle/>
          <a:p>
            <a:r>
              <a:rPr lang="ar-SA"/>
              <a:t>5. المجتمعات والأشخاص المتضررين من الأزمة يمكنهم الوصول إلى آليات آمنة وفعّالة لمعالجة الشكاوى.</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23891111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المعايير الإنسانية الأساسية</a:t>
            </a:r>
            <a:endParaRPr lang="en-GB"/>
          </a:p>
        </p:txBody>
      </p:sp>
      <p:sp>
        <p:nvSpPr>
          <p:cNvPr id="6" name="Content Placeholder 5"/>
          <p:cNvSpPr>
            <a:spLocks noGrp="1"/>
          </p:cNvSpPr>
          <p:nvPr>
            <p:ph idx="1"/>
          </p:nvPr>
        </p:nvSpPr>
        <p:spPr/>
        <p:txBody>
          <a:bodyPr/>
          <a:lstStyle/>
          <a:p>
            <a:r>
              <a:rPr lang="ar-SA"/>
              <a:t>6. المجتمعات والأشخاص المتضررين من الأزمة يتلقون مساعدة منسّقة ومكمّلة.</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23061557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المعايير الإنسانية الأساسية</a:t>
            </a:r>
            <a:endParaRPr lang="en-GB"/>
          </a:p>
        </p:txBody>
      </p:sp>
      <p:sp>
        <p:nvSpPr>
          <p:cNvPr id="6" name="Content Placeholder 5"/>
          <p:cNvSpPr>
            <a:spLocks noGrp="1"/>
          </p:cNvSpPr>
          <p:nvPr>
            <p:ph idx="1"/>
          </p:nvPr>
        </p:nvSpPr>
        <p:spPr/>
        <p:txBody>
          <a:bodyPr/>
          <a:lstStyle/>
          <a:p>
            <a:r>
              <a:rPr lang="ar-SA"/>
              <a:t>7. المجتمعات والأشخاص المتضررين من الأزمة يمكنهم أن يتوقعوا تقديم مساعدة متطوّرة لأن المنظمات تتعلم من التجارب </a:t>
            </a:r>
            <a:r>
              <a:rPr lang="ar-SA" smtClean="0"/>
              <a:t>والرصد</a:t>
            </a:r>
            <a:r>
              <a:rPr lang="en-GB" smtClean="0"/>
              <a:t>.</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21949539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المعايير الإنسانية الأساسية</a:t>
            </a:r>
            <a:endParaRPr lang="en-GB"/>
          </a:p>
        </p:txBody>
      </p:sp>
      <p:sp>
        <p:nvSpPr>
          <p:cNvPr id="6" name="Content Placeholder 5"/>
          <p:cNvSpPr>
            <a:spLocks noGrp="1"/>
          </p:cNvSpPr>
          <p:nvPr>
            <p:ph idx="1"/>
          </p:nvPr>
        </p:nvSpPr>
        <p:spPr/>
        <p:txBody>
          <a:bodyPr/>
          <a:lstStyle/>
          <a:p>
            <a:r>
              <a:rPr lang="ar-SA"/>
              <a:t>8. المجتمعات والأشخاص المتضررين من الأزمة يتلقون المساعدة التي يحتاجون إليها من قبل موظفين ومتطوّعين يتمتعون بكفاءة وإدارة </a:t>
            </a:r>
            <a:r>
              <a:rPr lang="ar-SA" smtClean="0"/>
              <a:t>جيّدة</a:t>
            </a:r>
            <a:r>
              <a:rPr lang="en-GB" smtClean="0"/>
              <a:t>.</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36454687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المعايير الإنسانية الأساسية</a:t>
            </a:r>
            <a:endParaRPr lang="en-GB"/>
          </a:p>
        </p:txBody>
      </p:sp>
      <p:sp>
        <p:nvSpPr>
          <p:cNvPr id="6" name="Content Placeholder 5"/>
          <p:cNvSpPr>
            <a:spLocks noGrp="1"/>
          </p:cNvSpPr>
          <p:nvPr>
            <p:ph idx="1"/>
          </p:nvPr>
        </p:nvSpPr>
        <p:spPr/>
        <p:txBody>
          <a:bodyPr/>
          <a:lstStyle/>
          <a:p>
            <a:r>
              <a:rPr lang="ar-SA"/>
              <a:t>9. المجتمعات والأشخاص المتضررين من الأزمة يمكنهم أن يتوقعوا أن المنظمات التي تقدّم المساعدة تدير الموارد بفعاليّة وكفاءة وبشكل أخلاقي</a:t>
            </a:r>
            <a:r>
              <a:rPr lang="ar-SA" smtClean="0"/>
              <a:t>.</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10268008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معايير اسفير الأساسية: مقارنة</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7742" y="1652902"/>
            <a:ext cx="7928517" cy="4015198"/>
          </a:xfrm>
          <a:prstGeom prst="rect">
            <a:avLst/>
          </a:prstGeom>
        </p:spPr>
      </p:pic>
    </p:spTree>
    <p:extLst>
      <p:ext uri="{BB962C8B-B14F-4D97-AF65-F5344CB8AC3E}">
        <p14:creationId xmlns:p14="http://schemas.microsoft.com/office/powerpoint/2010/main" val="25477671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a:t>
            </a:r>
            <a:r>
              <a:rPr lang="ar-SA" smtClean="0"/>
              <a:t>المعلومات</a:t>
            </a:r>
            <a:endParaRPr lang="ar-SA"/>
          </a:p>
        </p:txBody>
      </p:sp>
    </p:spTree>
    <p:extLst>
      <p:ext uri="{BB962C8B-B14F-4D97-AF65-F5344CB8AC3E}">
        <p14:creationId xmlns:p14="http://schemas.microsoft.com/office/powerpoint/2010/main" val="1192836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a:xfrm>
            <a:off x="3666066" y="1369242"/>
            <a:ext cx="5020733" cy="4785722"/>
          </a:xfrm>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a:t>
            </a:r>
            <a:r>
              <a:rPr lang="ar-SA" smtClean="0"/>
              <a:t>المعلومات</a:t>
            </a:r>
            <a:endParaRPr lang="ar-SA"/>
          </a:p>
        </p:txBody>
      </p:sp>
      <p:cxnSp>
        <p:nvCxnSpPr>
          <p:cNvPr id="7" name="Straight Connector 6"/>
          <p:cNvCxnSpPr/>
          <p:nvPr/>
        </p:nvCxnSpPr>
        <p:spPr>
          <a:xfrm>
            <a:off x="7873999" y="1735666"/>
            <a:ext cx="379942" cy="0"/>
          </a:xfrm>
          <a:prstGeom prst="line">
            <a:avLst/>
          </a:prstGeom>
          <a:ln w="25400"/>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74134" y="1329264"/>
            <a:ext cx="2912534" cy="1024466"/>
          </a:xfrm>
          <a:prstGeom prst="rect">
            <a:avLst/>
          </a:prstGeom>
          <a:noFill/>
        </p:spPr>
        <p:txBody>
          <a:bodyPr wrap="square" rtlCol="0">
            <a:noAutofit/>
          </a:bodyPr>
          <a:lstStyle/>
          <a:p>
            <a:pPr algn="r" rtl="1"/>
            <a:r>
              <a:rPr lang="ar-SA" sz="2200" b="1">
                <a:solidFill>
                  <a:schemeClr val="accent1"/>
                </a:solidFill>
              </a:rPr>
              <a:t>بيان حول توقعات المجتمعات </a:t>
            </a:r>
            <a:endParaRPr lang="ar-SA" sz="2200" b="1" dirty="0">
              <a:solidFill>
                <a:schemeClr val="accent1"/>
              </a:solidFill>
            </a:endParaRPr>
          </a:p>
        </p:txBody>
      </p:sp>
    </p:spTree>
    <p:extLst>
      <p:ext uri="{BB962C8B-B14F-4D97-AF65-F5344CB8AC3E}">
        <p14:creationId xmlns:p14="http://schemas.microsoft.com/office/powerpoint/2010/main" val="16828435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a:xfrm>
            <a:off x="3666066" y="1369242"/>
            <a:ext cx="5020733" cy="4785722"/>
          </a:xfrm>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a:t>
            </a:r>
            <a:r>
              <a:rPr lang="ar-SA" smtClean="0"/>
              <a:t>المعلومات</a:t>
            </a:r>
            <a:endParaRPr lang="ar-SA"/>
          </a:p>
        </p:txBody>
      </p:sp>
      <p:cxnSp>
        <p:nvCxnSpPr>
          <p:cNvPr id="7" name="Straight Connector 6"/>
          <p:cNvCxnSpPr/>
          <p:nvPr/>
        </p:nvCxnSpPr>
        <p:spPr>
          <a:xfrm>
            <a:off x="6900333" y="1735666"/>
            <a:ext cx="938740" cy="0"/>
          </a:xfrm>
          <a:prstGeom prst="line">
            <a:avLst/>
          </a:prstGeom>
          <a:ln w="25400"/>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74134" y="1329264"/>
            <a:ext cx="2912534" cy="1024466"/>
          </a:xfrm>
          <a:prstGeom prst="rect">
            <a:avLst/>
          </a:prstGeom>
          <a:noFill/>
        </p:spPr>
        <p:txBody>
          <a:bodyPr wrap="square" rtlCol="0">
            <a:noAutofit/>
          </a:bodyPr>
          <a:lstStyle/>
          <a:p>
            <a:pPr algn="r" rtl="1"/>
            <a:r>
              <a:rPr lang="ar-SA" sz="2200" b="1">
                <a:solidFill>
                  <a:schemeClr val="accent1"/>
                </a:solidFill>
              </a:rPr>
              <a:t>يوضّح كيفية عمل الوكالات للوفاء بالالتزام</a:t>
            </a:r>
            <a:endParaRPr lang="ar-SA" sz="2200" b="1" dirty="0">
              <a:solidFill>
                <a:schemeClr val="accent1"/>
              </a:solidFill>
            </a:endParaRPr>
          </a:p>
        </p:txBody>
      </p:sp>
    </p:spTree>
    <p:extLst>
      <p:ext uri="{BB962C8B-B14F-4D97-AF65-F5344CB8AC3E}">
        <p14:creationId xmlns:p14="http://schemas.microsoft.com/office/powerpoint/2010/main" val="13216055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a:xfrm>
            <a:off x="3666066" y="1369242"/>
            <a:ext cx="5020733" cy="4785722"/>
          </a:xfrm>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a:t>
            </a:r>
            <a:r>
              <a:rPr lang="ar-SA" smtClean="0"/>
              <a:t>المعلومات</a:t>
            </a:r>
            <a:endParaRPr lang="ar-SA"/>
          </a:p>
        </p:txBody>
      </p:sp>
      <p:cxnSp>
        <p:nvCxnSpPr>
          <p:cNvPr id="7" name="Straight Connector 6"/>
          <p:cNvCxnSpPr/>
          <p:nvPr/>
        </p:nvCxnSpPr>
        <p:spPr>
          <a:xfrm>
            <a:off x="6333067" y="2294463"/>
            <a:ext cx="1887011" cy="0"/>
          </a:xfrm>
          <a:prstGeom prst="line">
            <a:avLst/>
          </a:prstGeom>
          <a:ln w="25400"/>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74134" y="1837264"/>
            <a:ext cx="2912534" cy="1024466"/>
          </a:xfrm>
          <a:prstGeom prst="rect">
            <a:avLst/>
          </a:prstGeom>
          <a:noFill/>
        </p:spPr>
        <p:txBody>
          <a:bodyPr wrap="square" rtlCol="0">
            <a:noAutofit/>
          </a:bodyPr>
          <a:lstStyle/>
          <a:p>
            <a:pPr algn="r" rtl="1"/>
            <a:r>
              <a:rPr lang="ar-SA" sz="2200" b="1">
                <a:solidFill>
                  <a:schemeClr val="accent1"/>
                </a:solidFill>
              </a:rPr>
              <a:t>وفقا للخلفية– السبب وراء وجود الحاجة الخاصة بالسياق الذي ينص عليه البيان </a:t>
            </a:r>
            <a:endParaRPr lang="ar-SA" sz="2200" b="1" dirty="0">
              <a:solidFill>
                <a:schemeClr val="accent1"/>
              </a:solidFill>
            </a:endParaRPr>
          </a:p>
        </p:txBody>
      </p:sp>
    </p:spTree>
    <p:extLst>
      <p:ext uri="{BB962C8B-B14F-4D97-AF65-F5344CB8AC3E}">
        <p14:creationId xmlns:p14="http://schemas.microsoft.com/office/powerpoint/2010/main" val="25181110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النتائج التعليميّة </a:t>
            </a:r>
            <a:endParaRPr lang="en-GB"/>
          </a:p>
        </p:txBody>
      </p:sp>
      <p:sp>
        <p:nvSpPr>
          <p:cNvPr id="3" name="Content Placeholder 2"/>
          <p:cNvSpPr>
            <a:spLocks noGrp="1"/>
          </p:cNvSpPr>
          <p:nvPr>
            <p:ph idx="1"/>
          </p:nvPr>
        </p:nvSpPr>
        <p:spPr/>
        <p:txBody>
          <a:bodyPr/>
          <a:lstStyle/>
          <a:p>
            <a:pPr>
              <a:spcBef>
                <a:spcPts val="1600"/>
              </a:spcBef>
            </a:pPr>
            <a:r>
              <a:rPr lang="ar-SA"/>
              <a:t>سيتمكن المشاركون في آخر المطاف من:</a:t>
            </a:r>
          </a:p>
          <a:p>
            <a:pPr lvl="1">
              <a:spcBef>
                <a:spcPts val="1600"/>
              </a:spcBef>
            </a:pPr>
            <a:r>
              <a:rPr lang="ar-SA"/>
              <a:t>ذكر الالتزامات التسعة للمعايير الإنسانيّة الأساسيّة.</a:t>
            </a:r>
          </a:p>
          <a:p>
            <a:pPr lvl="1">
              <a:spcBef>
                <a:spcPts val="1600"/>
              </a:spcBef>
            </a:pPr>
            <a:r>
              <a:rPr lang="ar-SA"/>
              <a:t>وصف هيكل المعايير الإنسانيّة الأساسيّة بما في ذلك الالتزامات ومعايير الجودة ومؤشرات الأداء والتدابير الأساسيّة والمسؤوليّات التنظيميّة والملاحظات الإرشاديّة.</a:t>
            </a:r>
          </a:p>
          <a:p>
            <a:pPr lvl="1">
              <a:spcBef>
                <a:spcPts val="1600"/>
              </a:spcBef>
            </a:pPr>
            <a:r>
              <a:rPr lang="ar-SA"/>
              <a:t>شرح كيفيّة مساهمة الاستخدام المشترك لكلّ من المعايير الإنسانيّة الأساسيّة والميثاق الإنساني ومبادئ الحماية والمعايير الدنيا في تعزيز الجودة والمساءلة وفعاليّة الاستجابة الإنسانيّة. </a:t>
            </a:r>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41116298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a:xfrm>
            <a:off x="3666066" y="1369242"/>
            <a:ext cx="5020733" cy="4785722"/>
          </a:xfrm>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a:t>
            </a:r>
            <a:r>
              <a:rPr lang="ar-SA" smtClean="0"/>
              <a:t>المعلومات</a:t>
            </a:r>
            <a:endParaRPr lang="ar-SA"/>
          </a:p>
        </p:txBody>
      </p:sp>
      <p:cxnSp>
        <p:nvCxnSpPr>
          <p:cNvPr id="7" name="Straight Connector 6"/>
          <p:cNvCxnSpPr/>
          <p:nvPr/>
        </p:nvCxnSpPr>
        <p:spPr>
          <a:xfrm>
            <a:off x="7381103" y="2868367"/>
            <a:ext cx="838975" cy="0"/>
          </a:xfrm>
          <a:prstGeom prst="line">
            <a:avLst/>
          </a:prstGeom>
          <a:ln w="25400"/>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74134" y="2218264"/>
            <a:ext cx="2912534" cy="1024466"/>
          </a:xfrm>
          <a:prstGeom prst="rect">
            <a:avLst/>
          </a:prstGeom>
          <a:noFill/>
        </p:spPr>
        <p:txBody>
          <a:bodyPr wrap="square" rtlCol="0">
            <a:noAutofit/>
          </a:bodyPr>
          <a:lstStyle/>
          <a:p>
            <a:pPr algn="r" rtl="1"/>
            <a:r>
              <a:rPr lang="ar-SA" sz="2200" b="1">
                <a:solidFill>
                  <a:schemeClr val="accent1"/>
                </a:solidFill>
              </a:rPr>
              <a:t>كيفية قياس التقدم المحرز في تحقيق المعايير</a:t>
            </a:r>
            <a:endParaRPr lang="ar-SA" sz="2200" b="1" dirty="0">
              <a:solidFill>
                <a:schemeClr val="accent1"/>
              </a:solidFill>
            </a:endParaRPr>
          </a:p>
        </p:txBody>
      </p:sp>
    </p:spTree>
    <p:extLst>
      <p:ext uri="{BB962C8B-B14F-4D97-AF65-F5344CB8AC3E}">
        <p14:creationId xmlns:p14="http://schemas.microsoft.com/office/powerpoint/2010/main" val="18894731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a:xfrm>
            <a:off x="3666066" y="1369242"/>
            <a:ext cx="5020733" cy="4785722"/>
          </a:xfrm>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a:t>
            </a:r>
            <a:r>
              <a:rPr lang="ar-SA" smtClean="0"/>
              <a:t>المعلومات</a:t>
            </a:r>
            <a:endParaRPr lang="ar-SA"/>
          </a:p>
        </p:txBody>
      </p:sp>
      <p:cxnSp>
        <p:nvCxnSpPr>
          <p:cNvPr id="7" name="Straight Connector 6"/>
          <p:cNvCxnSpPr/>
          <p:nvPr/>
        </p:nvCxnSpPr>
        <p:spPr>
          <a:xfrm>
            <a:off x="7043351" y="3402679"/>
            <a:ext cx="1176727" cy="0"/>
          </a:xfrm>
          <a:prstGeom prst="line">
            <a:avLst/>
          </a:prstGeom>
          <a:ln w="25400"/>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74134" y="2853264"/>
            <a:ext cx="2912534" cy="1770222"/>
          </a:xfrm>
          <a:prstGeom prst="rect">
            <a:avLst/>
          </a:prstGeom>
          <a:noFill/>
        </p:spPr>
        <p:txBody>
          <a:bodyPr wrap="square" rtlCol="0">
            <a:noAutofit/>
          </a:bodyPr>
          <a:lstStyle/>
          <a:p>
            <a:pPr algn="r" rtl="1"/>
            <a:r>
              <a:rPr lang="ar-SA" sz="2200" b="1" smtClean="0">
                <a:solidFill>
                  <a:schemeClr val="accent1"/>
                </a:solidFill>
              </a:rPr>
              <a:t>النقاط التي يجب أخذها في عين الاعتبار عند تقييم الأنشطة- ما هي الأسئلة التي يجب أن نطرحها؟ كعاملين في المجال الإنساني وكمنظمات</a:t>
            </a:r>
            <a:endParaRPr lang="ar-SA" sz="2200" b="1" dirty="0">
              <a:solidFill>
                <a:schemeClr val="accent1"/>
              </a:solidFill>
            </a:endParaRPr>
          </a:p>
        </p:txBody>
      </p:sp>
    </p:spTree>
    <p:extLst>
      <p:ext uri="{BB962C8B-B14F-4D97-AF65-F5344CB8AC3E}">
        <p14:creationId xmlns:p14="http://schemas.microsoft.com/office/powerpoint/2010/main" val="38053673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a:xfrm>
            <a:off x="3666066" y="1369242"/>
            <a:ext cx="5020733" cy="4785722"/>
          </a:xfrm>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a:t>
            </a:r>
            <a:r>
              <a:rPr lang="ar-SA" smtClean="0"/>
              <a:t>المعلومات</a:t>
            </a:r>
            <a:endParaRPr lang="ar-SA"/>
          </a:p>
        </p:txBody>
      </p:sp>
      <p:cxnSp>
        <p:nvCxnSpPr>
          <p:cNvPr id="7" name="Straight Connector 6"/>
          <p:cNvCxnSpPr/>
          <p:nvPr/>
        </p:nvCxnSpPr>
        <p:spPr>
          <a:xfrm>
            <a:off x="7043351" y="3988251"/>
            <a:ext cx="1176727" cy="0"/>
          </a:xfrm>
          <a:prstGeom prst="line">
            <a:avLst/>
          </a:prstGeom>
          <a:ln w="25400"/>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74134" y="3615264"/>
            <a:ext cx="2912534" cy="1162682"/>
          </a:xfrm>
          <a:prstGeom prst="rect">
            <a:avLst/>
          </a:prstGeom>
          <a:noFill/>
        </p:spPr>
        <p:txBody>
          <a:bodyPr wrap="square" rtlCol="0">
            <a:noAutofit/>
          </a:bodyPr>
          <a:lstStyle/>
          <a:p>
            <a:pPr algn="r" rtl="1"/>
            <a:r>
              <a:rPr lang="ar-SA" sz="2200" b="1">
                <a:solidFill>
                  <a:schemeClr val="accent1"/>
                </a:solidFill>
              </a:rPr>
              <a:t>إجراءات محددة لضمان الجودة والمساءلة</a:t>
            </a:r>
            <a:endParaRPr lang="ar-SA" sz="2200" b="1" dirty="0">
              <a:solidFill>
                <a:schemeClr val="accent1"/>
              </a:solidFill>
            </a:endParaRPr>
          </a:p>
        </p:txBody>
      </p:sp>
    </p:spTree>
    <p:extLst>
      <p:ext uri="{BB962C8B-B14F-4D97-AF65-F5344CB8AC3E}">
        <p14:creationId xmlns:p14="http://schemas.microsoft.com/office/powerpoint/2010/main" val="11030309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a:xfrm>
            <a:off x="3666066" y="1369242"/>
            <a:ext cx="5020733" cy="4785722"/>
          </a:xfrm>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a:t>
            </a:r>
            <a:r>
              <a:rPr lang="ar-SA" smtClean="0"/>
              <a:t>المعلومات</a:t>
            </a:r>
            <a:endParaRPr lang="ar-SA"/>
          </a:p>
        </p:txBody>
      </p:sp>
      <p:cxnSp>
        <p:nvCxnSpPr>
          <p:cNvPr id="7" name="Straight Connector 6"/>
          <p:cNvCxnSpPr/>
          <p:nvPr/>
        </p:nvCxnSpPr>
        <p:spPr>
          <a:xfrm>
            <a:off x="5346357" y="3988251"/>
            <a:ext cx="1443769" cy="0"/>
          </a:xfrm>
          <a:prstGeom prst="line">
            <a:avLst/>
          </a:prstGeom>
          <a:ln w="25400"/>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74134" y="3615264"/>
            <a:ext cx="2912534" cy="1162682"/>
          </a:xfrm>
          <a:prstGeom prst="rect">
            <a:avLst/>
          </a:prstGeom>
          <a:noFill/>
        </p:spPr>
        <p:txBody>
          <a:bodyPr wrap="square" rtlCol="0">
            <a:noAutofit/>
          </a:bodyPr>
          <a:lstStyle/>
          <a:p>
            <a:pPr algn="r" rtl="1"/>
            <a:r>
              <a:rPr lang="ar-SA" sz="2200" b="1">
                <a:solidFill>
                  <a:schemeClr val="accent1"/>
                </a:solidFill>
              </a:rPr>
              <a:t>تُوضّح السياق والمسؤوليات والتحديات التي ينبغي التمعّن فيها</a:t>
            </a:r>
            <a:endParaRPr lang="ar-SA" sz="2200" b="1" dirty="0">
              <a:solidFill>
                <a:schemeClr val="accent1"/>
              </a:solidFill>
            </a:endParaRPr>
          </a:p>
        </p:txBody>
      </p:sp>
    </p:spTree>
    <p:extLst>
      <p:ext uri="{BB962C8B-B14F-4D97-AF65-F5344CB8AC3E}">
        <p14:creationId xmlns:p14="http://schemas.microsoft.com/office/powerpoint/2010/main" val="8782475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a:xfrm>
            <a:off x="3666066" y="1369242"/>
            <a:ext cx="5020733" cy="4785722"/>
          </a:xfrm>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a:t>
            </a:r>
            <a:r>
              <a:rPr lang="ar-SA" smtClean="0"/>
              <a:t>المعلومات</a:t>
            </a:r>
            <a:endParaRPr lang="ar-SA"/>
          </a:p>
        </p:txBody>
      </p:sp>
      <p:cxnSp>
        <p:nvCxnSpPr>
          <p:cNvPr id="7" name="Straight Connector 6"/>
          <p:cNvCxnSpPr/>
          <p:nvPr/>
        </p:nvCxnSpPr>
        <p:spPr>
          <a:xfrm>
            <a:off x="6787977" y="4549109"/>
            <a:ext cx="1443769" cy="0"/>
          </a:xfrm>
          <a:prstGeom prst="line">
            <a:avLst/>
          </a:prstGeom>
          <a:ln w="25400"/>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74134" y="3996264"/>
            <a:ext cx="2912534" cy="933845"/>
          </a:xfrm>
          <a:prstGeom prst="rect">
            <a:avLst/>
          </a:prstGeom>
          <a:noFill/>
        </p:spPr>
        <p:txBody>
          <a:bodyPr wrap="square" rtlCol="0">
            <a:noAutofit/>
          </a:bodyPr>
          <a:lstStyle/>
          <a:p>
            <a:pPr algn="r" rtl="1"/>
            <a:r>
              <a:rPr lang="ar-SA" sz="2200" b="1">
                <a:solidFill>
                  <a:schemeClr val="accent1"/>
                </a:solidFill>
              </a:rPr>
              <a:t>تصف السياسات والعمليات والنظم التي يجب على المنظمات اتباعها</a:t>
            </a:r>
            <a:endParaRPr lang="ar-SA" sz="2200" b="1" dirty="0">
              <a:solidFill>
                <a:schemeClr val="accent1"/>
              </a:solidFill>
            </a:endParaRPr>
          </a:p>
        </p:txBody>
      </p:sp>
    </p:spTree>
    <p:extLst>
      <p:ext uri="{BB962C8B-B14F-4D97-AF65-F5344CB8AC3E}">
        <p14:creationId xmlns:p14="http://schemas.microsoft.com/office/powerpoint/2010/main" val="6470212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العناصر المكونة للمعايير  الإنسانية الأساسية</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
        <p:nvSpPr>
          <p:cNvPr id="6" name="Content Placeholder 5"/>
          <p:cNvSpPr>
            <a:spLocks noGrp="1"/>
          </p:cNvSpPr>
          <p:nvPr>
            <p:ph idx="1"/>
          </p:nvPr>
        </p:nvSpPr>
        <p:spPr>
          <a:xfrm>
            <a:off x="3666066" y="1369242"/>
            <a:ext cx="5020733" cy="4785722"/>
          </a:xfrm>
        </p:spPr>
        <p:txBody>
          <a:bodyPr/>
          <a:lstStyle/>
          <a:p>
            <a:pPr marL="0" lvl="1" indent="-360000">
              <a:spcBef>
                <a:spcPts val="1800"/>
              </a:spcBef>
            </a:pPr>
            <a:r>
              <a:rPr lang="ar-SA"/>
              <a:t>التزام ومؤشر الجودة 1- 9 </a:t>
            </a:r>
          </a:p>
          <a:p>
            <a:pPr marL="0" lvl="1" indent="-360000">
              <a:spcBef>
                <a:spcPts val="1800"/>
              </a:spcBef>
            </a:pPr>
            <a:r>
              <a:rPr lang="ar-SA"/>
              <a:t>لماذا يُعتبر هذا الالتزام مهما؟ </a:t>
            </a:r>
          </a:p>
          <a:p>
            <a:pPr marL="0" lvl="1" indent="-360000">
              <a:spcBef>
                <a:spcPts val="1800"/>
              </a:spcBef>
            </a:pPr>
            <a:r>
              <a:rPr lang="ar-SA"/>
              <a:t>مؤشر الأداء</a:t>
            </a:r>
          </a:p>
          <a:p>
            <a:pPr marL="0" lvl="1" indent="-360000">
              <a:spcBef>
                <a:spcPts val="1800"/>
              </a:spcBef>
            </a:pPr>
            <a:r>
              <a:rPr lang="ar-SA"/>
              <a:t>الأسئلة التوجيهية لرصد التدابير الرئيسية والمسؤوليات التنظيمية </a:t>
            </a:r>
          </a:p>
          <a:p>
            <a:pPr marL="0" lvl="1" indent="-360000">
              <a:spcBef>
                <a:spcPts val="1800"/>
              </a:spcBef>
            </a:pPr>
            <a:r>
              <a:rPr lang="ar-SA"/>
              <a:t>التدابير الأساسيّة + الملاحظات الإرشاديّة</a:t>
            </a:r>
          </a:p>
          <a:p>
            <a:pPr marL="0" lvl="1" indent="-360000">
              <a:spcBef>
                <a:spcPts val="1800"/>
              </a:spcBef>
            </a:pPr>
            <a:r>
              <a:rPr lang="ar-SA"/>
              <a:t>المسؤوليات التنظيمية</a:t>
            </a:r>
          </a:p>
          <a:p>
            <a:pPr marL="0" lvl="1" indent="-360000">
              <a:spcBef>
                <a:spcPts val="1800"/>
              </a:spcBef>
            </a:pPr>
            <a:r>
              <a:rPr lang="ar-SA"/>
              <a:t>روابط لتقديم مزيد من </a:t>
            </a:r>
            <a:r>
              <a:rPr lang="ar-SA" smtClean="0"/>
              <a:t>المعلومات</a:t>
            </a:r>
            <a:endParaRPr lang="ar-SA"/>
          </a:p>
        </p:txBody>
      </p:sp>
      <p:cxnSp>
        <p:nvCxnSpPr>
          <p:cNvPr id="7" name="Straight Connector 6"/>
          <p:cNvCxnSpPr/>
          <p:nvPr/>
        </p:nvCxnSpPr>
        <p:spPr>
          <a:xfrm>
            <a:off x="5980670" y="5126443"/>
            <a:ext cx="2251076" cy="0"/>
          </a:xfrm>
          <a:prstGeom prst="line">
            <a:avLst/>
          </a:prstGeom>
          <a:ln w="25400"/>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74134" y="4504264"/>
            <a:ext cx="2912534" cy="841406"/>
          </a:xfrm>
          <a:prstGeom prst="rect">
            <a:avLst/>
          </a:prstGeom>
          <a:noFill/>
        </p:spPr>
        <p:txBody>
          <a:bodyPr wrap="square" rtlCol="0">
            <a:noAutofit/>
          </a:bodyPr>
          <a:lstStyle/>
          <a:p>
            <a:pPr algn="r" rtl="1"/>
            <a:r>
              <a:rPr lang="ar-SA" sz="2200" b="1">
                <a:solidFill>
                  <a:schemeClr val="accent1"/>
                </a:solidFill>
              </a:rPr>
              <a:t>موارد إضافية لدعم عمليات اتخاذ القرارات والتعلم المستمر</a:t>
            </a:r>
            <a:endParaRPr lang="ar-SA" sz="2200" b="1" dirty="0">
              <a:solidFill>
                <a:schemeClr val="accent1"/>
              </a:solidFill>
            </a:endParaRPr>
          </a:p>
        </p:txBody>
      </p:sp>
    </p:spTree>
    <p:extLst>
      <p:ext uri="{BB962C8B-B14F-4D97-AF65-F5344CB8AC3E}">
        <p14:creationId xmlns:p14="http://schemas.microsoft.com/office/powerpoint/2010/main" val="27454320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4744"/>
            <a:ext cx="9144000" cy="6328511"/>
          </a:xfrm>
          <a:prstGeom prst="rect">
            <a:avLst/>
          </a:prstGeom>
        </p:spPr>
      </p:pic>
      <p:sp>
        <p:nvSpPr>
          <p:cNvPr id="7" name="Rectangle 6"/>
          <p:cNvSpPr/>
          <p:nvPr/>
        </p:nvSpPr>
        <p:spPr>
          <a:xfrm>
            <a:off x="6516915" y="921515"/>
            <a:ext cx="1702638" cy="598855"/>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8" name="Rectangle 7"/>
          <p:cNvSpPr/>
          <p:nvPr/>
        </p:nvSpPr>
        <p:spPr>
          <a:xfrm>
            <a:off x="4731102" y="921515"/>
            <a:ext cx="1545772" cy="598855"/>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9" name="Rectangle 8"/>
          <p:cNvSpPr/>
          <p:nvPr/>
        </p:nvSpPr>
        <p:spPr>
          <a:xfrm>
            <a:off x="4731102" y="1618343"/>
            <a:ext cx="4359868" cy="883697"/>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0" name="Rectangle 9"/>
          <p:cNvSpPr/>
          <p:nvPr/>
        </p:nvSpPr>
        <p:spPr>
          <a:xfrm>
            <a:off x="4792028" y="2562767"/>
            <a:ext cx="4219334" cy="614772"/>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1" name="Rectangle 10"/>
          <p:cNvSpPr/>
          <p:nvPr/>
        </p:nvSpPr>
        <p:spPr>
          <a:xfrm>
            <a:off x="4792028" y="3237904"/>
            <a:ext cx="4219334" cy="942619"/>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2" name="Rectangle 11"/>
          <p:cNvSpPr/>
          <p:nvPr/>
        </p:nvSpPr>
        <p:spPr>
          <a:xfrm>
            <a:off x="8327962" y="4246866"/>
            <a:ext cx="681593" cy="235236"/>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3" name="Rectangle 12"/>
          <p:cNvSpPr/>
          <p:nvPr/>
        </p:nvSpPr>
        <p:spPr>
          <a:xfrm>
            <a:off x="7293242" y="4246866"/>
            <a:ext cx="655846" cy="235236"/>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412133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7"/>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8"/>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9"/>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0"/>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12"/>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4502" y="0"/>
            <a:ext cx="4774995" cy="6858000"/>
          </a:xfrm>
          <a:prstGeom prst="rect">
            <a:avLst/>
          </a:prstGeom>
        </p:spPr>
      </p:pic>
      <p:sp>
        <p:nvSpPr>
          <p:cNvPr id="6" name="Rectangle 5"/>
          <p:cNvSpPr/>
          <p:nvPr/>
        </p:nvSpPr>
        <p:spPr>
          <a:xfrm>
            <a:off x="2260599" y="54430"/>
            <a:ext cx="4604658" cy="748312"/>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7" name="Rectangle 6"/>
          <p:cNvSpPr/>
          <p:nvPr/>
        </p:nvSpPr>
        <p:spPr>
          <a:xfrm>
            <a:off x="4959276" y="892627"/>
            <a:ext cx="1905982" cy="250374"/>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8" name="Rectangle 7"/>
          <p:cNvSpPr/>
          <p:nvPr/>
        </p:nvSpPr>
        <p:spPr>
          <a:xfrm>
            <a:off x="5479725" y="4108126"/>
            <a:ext cx="1395219" cy="260303"/>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230344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7"/>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الالتزام 3</a:t>
            </a:r>
            <a:endParaRPr lang="en-GB"/>
          </a:p>
        </p:txBody>
      </p:sp>
      <p:sp>
        <p:nvSpPr>
          <p:cNvPr id="3" name="Content Placeholder 2"/>
          <p:cNvSpPr>
            <a:spLocks noGrp="1"/>
          </p:cNvSpPr>
          <p:nvPr>
            <p:ph idx="1"/>
          </p:nvPr>
        </p:nvSpPr>
        <p:spPr/>
        <p:txBody>
          <a:bodyPr/>
          <a:lstStyle/>
          <a:p>
            <a:pPr>
              <a:spcBef>
                <a:spcPts val="2400"/>
              </a:spcBef>
            </a:pPr>
            <a:r>
              <a:rPr lang="ar-SA" b="1" dirty="0"/>
              <a:t>المجتمعات والأشخاص المتضررين من الأزمة ليسوا متأثرين سلباً وهم أكثر استعداداً وقدرة على الصمود، وأقل تعرضاً للخطر نتيجة للعمل الإنساني</a:t>
            </a:r>
            <a:r>
              <a:rPr lang="ar-SA" b="1" dirty="0" smtClean="0"/>
              <a:t>.</a:t>
            </a:r>
            <a:endParaRPr lang="ar-SA" b="1" dirty="0"/>
          </a:p>
          <a:p>
            <a:pPr>
              <a:spcBef>
                <a:spcPts val="2400"/>
              </a:spcBef>
            </a:pPr>
            <a:r>
              <a:rPr lang="ar-SA" dirty="0"/>
              <a:t>ابحث عن: «تَعتبر كلّ من السلطات المحليّة والقادة والمنظمات المسؤولة عن الاستجابة إثر الأزمات بأن قدراتهم جميعا قد شهدت تطوّرا</a:t>
            </a:r>
            <a:r>
              <a:rPr lang="ar-SA" dirty="0" smtClean="0"/>
              <a:t>.»</a:t>
            </a:r>
            <a:endParaRPr lang="ar-SA" dirty="0"/>
          </a:p>
          <a:p>
            <a:pPr>
              <a:spcBef>
                <a:spcPts val="2400"/>
              </a:spcBef>
            </a:pPr>
            <a:r>
              <a:rPr lang="ar-SA" i="1" dirty="0"/>
              <a:t>مؤشر الأداء 2 (صفحة</a:t>
            </a:r>
            <a:r>
              <a:rPr lang="ar-SA" i="1" dirty="0">
                <a:solidFill>
                  <a:srgbClr val="FF0000"/>
                </a:solidFill>
              </a:rPr>
              <a:t> </a:t>
            </a:r>
            <a:r>
              <a:rPr lang="fr-CH" i="1" dirty="0" smtClean="0"/>
              <a:t>12</a:t>
            </a:r>
            <a:r>
              <a:rPr lang="ar-SA" i="1" dirty="0" smtClean="0"/>
              <a:t>.)</a:t>
            </a:r>
            <a:endParaRPr lang="ar-SA" i="1" dirty="0"/>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62617" y="3864863"/>
            <a:ext cx="3098183" cy="2065455"/>
          </a:xfrm>
          <a:prstGeom prst="rect">
            <a:avLst/>
          </a:prstGeom>
        </p:spPr>
      </p:pic>
    </p:spTree>
    <p:extLst>
      <p:ext uri="{BB962C8B-B14F-4D97-AF65-F5344CB8AC3E}">
        <p14:creationId xmlns:p14="http://schemas.microsoft.com/office/powerpoint/2010/main" val="1265182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62000" y="3883622"/>
            <a:ext cx="3038555" cy="2018150"/>
          </a:xfrm>
          <a:prstGeom prst="rect">
            <a:avLst/>
          </a:prstGeom>
        </p:spPr>
      </p:pic>
      <p:sp>
        <p:nvSpPr>
          <p:cNvPr id="2" name="Title 1"/>
          <p:cNvSpPr>
            <a:spLocks noGrp="1"/>
          </p:cNvSpPr>
          <p:nvPr>
            <p:ph type="title"/>
          </p:nvPr>
        </p:nvSpPr>
        <p:spPr/>
        <p:txBody>
          <a:bodyPr/>
          <a:lstStyle/>
          <a:p>
            <a:r>
              <a:rPr lang="ar-SA"/>
              <a:t>الالتزام 5</a:t>
            </a:r>
            <a:endParaRPr lang="en-GB"/>
          </a:p>
        </p:txBody>
      </p:sp>
      <p:sp>
        <p:nvSpPr>
          <p:cNvPr id="3" name="Content Placeholder 2"/>
          <p:cNvSpPr>
            <a:spLocks noGrp="1"/>
          </p:cNvSpPr>
          <p:nvPr>
            <p:ph idx="1"/>
          </p:nvPr>
        </p:nvSpPr>
        <p:spPr/>
        <p:txBody>
          <a:bodyPr/>
          <a:lstStyle/>
          <a:p>
            <a:pPr>
              <a:spcBef>
                <a:spcPts val="2400"/>
              </a:spcBef>
            </a:pPr>
            <a:r>
              <a:rPr lang="ar-SA" b="1" dirty="0"/>
              <a:t>المجتمعات والأشخاص المتضررين من الأزمة يمكنهم الوصول إلى آليات آمنة وفعّالة لمعالجة الشكاوى</a:t>
            </a:r>
            <a:r>
              <a:rPr lang="ar-SA" b="1" dirty="0" smtClean="0"/>
              <a:t>.</a:t>
            </a:r>
            <a:endParaRPr lang="ar-SA" b="1" dirty="0"/>
          </a:p>
          <a:p>
            <a:pPr>
              <a:spcBef>
                <a:spcPts val="2400"/>
              </a:spcBef>
            </a:pPr>
            <a:r>
              <a:rPr lang="ar-SA" dirty="0"/>
              <a:t>ابحث عن: «هل توجد سياسات وميزانيات وإجراءات محدّدة يتمّ العمل بها للتعامل مع الشكاوى؟» </a:t>
            </a:r>
          </a:p>
          <a:p>
            <a:pPr>
              <a:spcBef>
                <a:spcPts val="2400"/>
              </a:spcBef>
            </a:pPr>
            <a:r>
              <a:rPr lang="ar-SA" i="1" dirty="0"/>
              <a:t>سؤال توجيهي لإدارة المسؤوليّات التنظيميّة (</a:t>
            </a:r>
            <a:r>
              <a:rPr lang="ar-SA" i="1" dirty="0" smtClean="0"/>
              <a:t>صفح</a:t>
            </a:r>
            <a:r>
              <a:rPr lang="ar-SA" i="1" dirty="0"/>
              <a:t>ة</a:t>
            </a:r>
            <a:r>
              <a:rPr lang="fr-CH" i="1" dirty="0"/>
              <a:t> 22 </a:t>
            </a:r>
            <a:r>
              <a:rPr lang="ar-SA" i="1" dirty="0"/>
              <a:t>.)</a:t>
            </a:r>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2542801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دليل اسفير</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pic>
        <p:nvPicPr>
          <p:cNvPr id="5" name="Picture 8" descr="http://d4rri9bdfuube.cloudfront.net/assets/images/book/large/9780/8559/9780855984625.jpg"/>
          <p:cNvPicPr>
            <a:picLocks noChangeArrowheads="1"/>
          </p:cNvPicPr>
          <p:nvPr/>
        </p:nvPicPr>
        <p:blipFill rotWithShape="1">
          <a:blip r:embed="rId3">
            <a:extLst>
              <a:ext uri="{28A0092B-C50C-407E-A947-70E740481C1C}">
                <a14:useLocalDpi xmlns:a14="http://schemas.microsoft.com/office/drawing/2010/main" val="0"/>
              </a:ext>
            </a:extLst>
          </a:blip>
          <a:srcRect l="14970" r="14631" b="7703"/>
          <a:stretch/>
        </p:blipFill>
        <p:spPr bwMode="auto">
          <a:xfrm rot="-900000">
            <a:off x="507878" y="1618501"/>
            <a:ext cx="2876400" cy="4158000"/>
          </a:xfrm>
          <a:prstGeom prst="rect">
            <a:avLst/>
          </a:prstGeom>
          <a:noFill/>
          <a:ln>
            <a:solidFill>
              <a:schemeClr val="tx2"/>
            </a:solidFill>
          </a:ln>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6339" y="1274691"/>
            <a:ext cx="2875850" cy="4158000"/>
          </a:xfrm>
          <a:prstGeom prst="rect">
            <a:avLst/>
          </a:prstGeom>
          <a:ln>
            <a:solidFill>
              <a:schemeClr val="accent6">
                <a:lumMod val="75000"/>
              </a:schemeClr>
            </a:solidFill>
          </a:ln>
        </p:spPr>
      </p:pic>
      <p:pic>
        <p:nvPicPr>
          <p:cNvPr id="8" name="Picture 2" descr="http://www.sphereproject.org/silo/images/sphere-handbook-in-farsi_218x308.jpg"/>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912216">
            <a:off x="5628779" y="1579103"/>
            <a:ext cx="2876400" cy="4157399"/>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9357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26" presetClass="emph" presetSubtype="0" fill="hold" nodeType="withEffect">
                                  <p:stCondLst>
                                    <p:cond delay="0"/>
                                  </p:stCondLst>
                                  <p:childTnLst>
                                    <p:animEffect transition="out" filter="fade">
                                      <p:cBhvr>
                                        <p:cTn id="8" dur="500" tmFilter="0, 0; .2, .5; .8, .5; 1, 0"/>
                                        <p:tgtEl>
                                          <p:spTgt spid="5"/>
                                        </p:tgtEl>
                                      </p:cBhvr>
                                    </p:animEffect>
                                    <p:animScale>
                                      <p:cBhvr>
                                        <p:cTn id="9" dur="250" autoRev="1" fill="hold"/>
                                        <p:tgtEl>
                                          <p:spTgt spid="5"/>
                                        </p:tgtEl>
                                      </p:cBhvr>
                                      <p:by x="105000" y="105000"/>
                                    </p:animScale>
                                  </p:childTnLst>
                                </p:cTn>
                              </p:par>
                            </p:childTnLst>
                          </p:cTn>
                        </p:par>
                        <p:par>
                          <p:cTn id="10" fill="hold">
                            <p:stCondLst>
                              <p:cond delay="500"/>
                            </p:stCondLst>
                            <p:childTnLst>
                              <p:par>
                                <p:cTn id="11" presetID="1"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par>
                          <p:cTn id="13" fill="hold">
                            <p:stCondLst>
                              <p:cond delay="500"/>
                            </p:stCondLst>
                            <p:childTnLst>
                              <p:par>
                                <p:cTn id="14" presetID="26" presetClass="emph" presetSubtype="0" fill="hold" nodeType="afterEffect">
                                  <p:stCondLst>
                                    <p:cond delay="0"/>
                                  </p:stCondLst>
                                  <p:childTnLst>
                                    <p:animEffect transition="out" filter="fade">
                                      <p:cBhvr>
                                        <p:cTn id="15" dur="500" tmFilter="0, 0; .2, .5; .8, .5; 1, 0"/>
                                        <p:tgtEl>
                                          <p:spTgt spid="6"/>
                                        </p:tgtEl>
                                      </p:cBhvr>
                                    </p:animEffect>
                                    <p:animScale>
                                      <p:cBhvr>
                                        <p:cTn id="16" dur="250" autoRev="1" fill="hold"/>
                                        <p:tgtEl>
                                          <p:spTgt spid="6"/>
                                        </p:tgtEl>
                                      </p:cBhvr>
                                      <p:by x="105000" y="105000"/>
                                    </p:animScale>
                                  </p:childTnLst>
                                </p:cTn>
                              </p:par>
                            </p:childTnLst>
                          </p:cTn>
                        </p:par>
                        <p:par>
                          <p:cTn id="17" fill="hold">
                            <p:stCondLst>
                              <p:cond delay="1000"/>
                            </p:stCondLst>
                            <p:childTnLst>
                              <p:par>
                                <p:cTn id="18" presetID="1"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childTnLst>
                                </p:cTn>
                              </p:par>
                            </p:childTnLst>
                          </p:cTn>
                        </p:par>
                        <p:par>
                          <p:cTn id="20" fill="hold">
                            <p:stCondLst>
                              <p:cond delay="1000"/>
                            </p:stCondLst>
                            <p:childTnLst>
                              <p:par>
                                <p:cTn id="21" presetID="26" presetClass="emph" presetSubtype="0" fill="hold" nodeType="afterEffect">
                                  <p:stCondLst>
                                    <p:cond delay="0"/>
                                  </p:stCondLst>
                                  <p:childTnLst>
                                    <p:animEffect transition="out" filter="fade">
                                      <p:cBhvr>
                                        <p:cTn id="22" dur="500" tmFilter="0, 0; .2, .5; .8, .5; 1, 0"/>
                                        <p:tgtEl>
                                          <p:spTgt spid="8"/>
                                        </p:tgtEl>
                                      </p:cBhvr>
                                    </p:animEffect>
                                    <p:animScale>
                                      <p:cBhvr>
                                        <p:cTn id="23"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الالتزام 6</a:t>
            </a:r>
            <a:endParaRPr lang="en-GB"/>
          </a:p>
        </p:txBody>
      </p:sp>
      <p:sp>
        <p:nvSpPr>
          <p:cNvPr id="3" name="Content Placeholder 2"/>
          <p:cNvSpPr>
            <a:spLocks noGrp="1"/>
          </p:cNvSpPr>
          <p:nvPr>
            <p:ph idx="1"/>
          </p:nvPr>
        </p:nvSpPr>
        <p:spPr/>
        <p:txBody>
          <a:bodyPr/>
          <a:lstStyle/>
          <a:p>
            <a:pPr>
              <a:spcBef>
                <a:spcPts val="2400"/>
              </a:spcBef>
            </a:pPr>
            <a:r>
              <a:rPr lang="ar-SA" b="1" dirty="0"/>
              <a:t>المجتمعات والأشخاص المتضررين من الأزمة يتلقون مساعدة منسقة ومكملة</a:t>
            </a:r>
            <a:r>
              <a:rPr lang="ar-SA" b="1" dirty="0" smtClean="0"/>
              <a:t>.</a:t>
            </a:r>
            <a:endParaRPr lang="ar-SA" b="1" dirty="0"/>
          </a:p>
          <a:p>
            <a:pPr>
              <a:spcBef>
                <a:spcPts val="2400"/>
              </a:spcBef>
            </a:pPr>
            <a:r>
              <a:rPr lang="ar-SA" dirty="0"/>
              <a:t>ابحث عن: «تشمل السياسات والاستراتيجيات التزاماً واضحاً بالتنسيق والتعاون مع الآخرين، بما في ذلك السلطات الوطنية والمحلية، من دون الإضرار بالمبادئ الإنسانية</a:t>
            </a:r>
            <a:r>
              <a:rPr lang="ar-SA" dirty="0" smtClean="0"/>
              <a:t>»</a:t>
            </a:r>
            <a:endParaRPr lang="ar-SA" dirty="0"/>
          </a:p>
          <a:p>
            <a:pPr>
              <a:spcBef>
                <a:spcPts val="2400"/>
              </a:spcBef>
            </a:pPr>
            <a:r>
              <a:rPr lang="ar-SA" i="1" dirty="0"/>
              <a:t>المسؤوليّة التنظيميّة 5.6 (صفحة </a:t>
            </a:r>
            <a:r>
              <a:rPr lang="fr-CH" i="1" dirty="0" smtClean="0"/>
              <a:t>(26</a:t>
            </a:r>
            <a:endParaRPr lang="ar-SA" i="1" dirty="0"/>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pic>
        <p:nvPicPr>
          <p:cNvPr id="6" name="Picture 5" descr="Jalozai-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74699" y="3877249"/>
            <a:ext cx="3015823" cy="20105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456514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الالتزام 8</a:t>
            </a:r>
            <a:endParaRPr lang="en-GB"/>
          </a:p>
        </p:txBody>
      </p:sp>
      <p:sp>
        <p:nvSpPr>
          <p:cNvPr id="3" name="Content Placeholder 2"/>
          <p:cNvSpPr>
            <a:spLocks noGrp="1"/>
          </p:cNvSpPr>
          <p:nvPr>
            <p:ph idx="1"/>
          </p:nvPr>
        </p:nvSpPr>
        <p:spPr/>
        <p:txBody>
          <a:bodyPr/>
          <a:lstStyle/>
          <a:p>
            <a:pPr>
              <a:spcBef>
                <a:spcPts val="2400"/>
              </a:spcBef>
            </a:pPr>
            <a:r>
              <a:rPr lang="ar-SA" b="1" dirty="0"/>
              <a:t>المجتمعات والأشخاص المتضررين من الأزمة يتلقون المساعدة التي يحتاجون إليها من قبل موظفين ومتطوعين يتمتعون بكفاءة وإدارة جيدة</a:t>
            </a:r>
            <a:r>
              <a:rPr lang="ar-SA" b="1" dirty="0" smtClean="0"/>
              <a:t>.</a:t>
            </a:r>
            <a:endParaRPr lang="ar-SA" b="1" dirty="0"/>
          </a:p>
          <a:p>
            <a:pPr>
              <a:spcBef>
                <a:spcPts val="2400"/>
              </a:spcBef>
            </a:pPr>
            <a:r>
              <a:rPr lang="ar-SA" dirty="0"/>
              <a:t>ابحث عن: «هل أن الموظفون على علم بسياسات الدعم المتوفرة لتطوير الكفاءات المطلوبة خلال القيام بدورهم، وهل يقومون بالاستفادة من تلك السياسات</a:t>
            </a:r>
            <a:r>
              <a:rPr lang="ar-SA" dirty="0" smtClean="0"/>
              <a:t>؟»</a:t>
            </a:r>
            <a:endParaRPr lang="ar-SA" dirty="0"/>
          </a:p>
          <a:p>
            <a:pPr>
              <a:spcBef>
                <a:spcPts val="2400"/>
              </a:spcBef>
            </a:pPr>
            <a:r>
              <a:rPr lang="ar-SA" i="1" dirty="0"/>
              <a:t>الأسئلة التوجيهيّة لإدارة التدابير الأساسيّة (صفحة </a:t>
            </a:r>
            <a:r>
              <a:rPr lang="fr-CH" i="1" dirty="0"/>
              <a:t>30</a:t>
            </a:r>
            <a:r>
              <a:rPr lang="ar-SA" i="1" dirty="0"/>
              <a:t>)</a:t>
            </a:r>
          </a:p>
          <a:p>
            <a:pPr>
              <a:spcBef>
                <a:spcPts val="2400"/>
              </a:spcBef>
            </a:pPr>
            <a:endParaRPr lang="ar-SA" dirty="0"/>
          </a:p>
          <a:p>
            <a:pPr>
              <a:spcBef>
                <a:spcPts val="2400"/>
              </a:spcBef>
            </a:pPr>
            <a:r>
              <a:rPr lang="ar-SA" dirty="0"/>
              <a:t> </a:t>
            </a:r>
          </a:p>
          <a:p>
            <a:pPr>
              <a:spcBef>
                <a:spcPts val="2400"/>
              </a:spcBef>
            </a:pPr>
            <a:endParaRPr lang="ar-SA" dirty="0"/>
          </a:p>
          <a:p>
            <a:pPr>
              <a:spcBef>
                <a:spcPts val="2400"/>
              </a:spcBef>
            </a:pPr>
            <a:endParaRPr lang="ar-SA" dirty="0"/>
          </a:p>
          <a:p>
            <a:pPr>
              <a:spcBef>
                <a:spcPts val="2400"/>
              </a:spcBef>
            </a:pPr>
            <a:endParaRPr lang="ar-SA" dirty="0"/>
          </a:p>
          <a:p>
            <a:pPr>
              <a:spcBef>
                <a:spcPts val="2400"/>
              </a:spcBef>
            </a:pPr>
            <a:endParaRPr lang="ar-SA" dirty="0"/>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68349" y="3866324"/>
            <a:ext cx="3009456" cy="2006304"/>
          </a:xfrm>
          <a:prstGeom prst="rect">
            <a:avLst/>
          </a:prstGeom>
        </p:spPr>
      </p:pic>
    </p:spTree>
    <p:extLst>
      <p:ext uri="{BB962C8B-B14F-4D97-AF65-F5344CB8AC3E}">
        <p14:creationId xmlns:p14="http://schemas.microsoft.com/office/powerpoint/2010/main" val="1840385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إعصار استير</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pic>
        <p:nvPicPr>
          <p:cNvPr id="5" name="Picture 2" descr="http://i.telegraph.co.uk/multimedia/archive/03232/Cyclone_Pam_3232407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3211" y="1338261"/>
            <a:ext cx="7337579" cy="4580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52762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نتيجة إعصار استير</a:t>
            </a:r>
            <a:endParaRPr lang="en-GB"/>
          </a:p>
        </p:txBody>
      </p:sp>
      <p:sp>
        <p:nvSpPr>
          <p:cNvPr id="3" name="Content Placeholder 2"/>
          <p:cNvSpPr>
            <a:spLocks noGrp="1"/>
          </p:cNvSpPr>
          <p:nvPr>
            <p:ph idx="1"/>
          </p:nvPr>
        </p:nvSpPr>
        <p:spPr>
          <a:xfrm>
            <a:off x="4067174" y="1369242"/>
            <a:ext cx="4619625" cy="4785722"/>
          </a:xfrm>
        </p:spPr>
        <p:txBody>
          <a:bodyPr/>
          <a:lstStyle/>
          <a:p>
            <a:pPr marL="360000" lvl="1" indent="-360000">
              <a:spcBef>
                <a:spcPts val="1800"/>
              </a:spcBef>
            </a:pPr>
            <a:r>
              <a:rPr lang="ar-SA"/>
              <a:t>ضرب إعصار استير جزر الكاريبي بساراندا في 21 أوت. </a:t>
            </a:r>
          </a:p>
          <a:p>
            <a:pPr marL="360000" lvl="1" indent="-360000">
              <a:spcBef>
                <a:spcPts val="1800"/>
              </a:spcBef>
            </a:pPr>
            <a:r>
              <a:rPr lang="ar-SA"/>
              <a:t>نزوح 45% من السكان (21.500 نسمة).</a:t>
            </a:r>
          </a:p>
          <a:p>
            <a:pPr marL="360000" lvl="1" indent="-360000">
              <a:spcBef>
                <a:spcPts val="1800"/>
              </a:spcBef>
            </a:pPr>
            <a:r>
              <a:rPr lang="ar-SA"/>
              <a:t>تم إعلان حالة الطوارئ وطلب المساعدة.</a:t>
            </a:r>
          </a:p>
          <a:p>
            <a:pPr marL="360000" lvl="1" indent="-360000">
              <a:spcBef>
                <a:spcPts val="1800"/>
              </a:spcBef>
            </a:pPr>
            <a:r>
              <a:rPr lang="ar-SA"/>
              <a:t>اضطراب حادّ في طريقة العيش على الجزيرة.</a:t>
            </a:r>
          </a:p>
          <a:p>
            <a:pPr marL="360000" lvl="1" indent="-360000">
              <a:spcBef>
                <a:spcPts val="1800"/>
              </a:spcBef>
            </a:pPr>
            <a:r>
              <a:rPr lang="ar-SA"/>
              <a:t>لحقت أضرار كبيرة بميناء جاكسون.</a:t>
            </a:r>
          </a:p>
          <a:p>
            <a:pPr marL="360000" lvl="1" indent="-360000">
              <a:spcBef>
                <a:spcPts val="1800"/>
              </a:spcBef>
            </a:pPr>
            <a:r>
              <a:rPr lang="ar-SA"/>
              <a:t>أشارت تقارير أولية عن تعرّض 50% من المباني إلى الدمار في العاصمة.</a:t>
            </a:r>
          </a:p>
          <a:p>
            <a:pPr marL="360000" lvl="1" indent="-360000">
              <a:spcBef>
                <a:spcPts val="1800"/>
              </a:spcBef>
            </a:pPr>
            <a:r>
              <a:rPr lang="ar-SA"/>
              <a:t>أضرار جسدية على نطاق واسع واكتظاظ المستشفيات</a:t>
            </a:r>
            <a:r>
              <a:rPr lang="ar-SA" smtClean="0"/>
              <a:t>.</a:t>
            </a:r>
            <a:endParaRPr lang="ar-SA"/>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pic>
        <p:nvPicPr>
          <p:cNvPr id="5" name="Picture 8" descr="http://www.skynews.com.au/content/dam/skynews/news/national/2015/01/19/skynews_539115351.jpg/jcr:content/renditions/skynews.img.1200.745.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371" y="1414933"/>
            <a:ext cx="3340904" cy="207414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http://relief.medair.org/assets/uploads/images/adobe_pic_vanuatu.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371" y="3743409"/>
            <a:ext cx="3340904" cy="22255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3402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معلومات عامة حول ساراندا</a:t>
            </a:r>
            <a:endParaRPr lang="en-GB"/>
          </a:p>
        </p:txBody>
      </p:sp>
      <p:sp>
        <p:nvSpPr>
          <p:cNvPr id="3" name="Content Placeholder 2"/>
          <p:cNvSpPr>
            <a:spLocks noGrp="1"/>
          </p:cNvSpPr>
          <p:nvPr>
            <p:ph idx="1"/>
          </p:nvPr>
        </p:nvSpPr>
        <p:spPr>
          <a:xfrm>
            <a:off x="4067174" y="1369242"/>
            <a:ext cx="4619625" cy="4785722"/>
          </a:xfrm>
        </p:spPr>
        <p:txBody>
          <a:bodyPr/>
          <a:lstStyle/>
          <a:p>
            <a:pPr marL="360000" lvl="1" indent="-360000">
              <a:spcBef>
                <a:spcPts val="1600"/>
              </a:spcBef>
            </a:pPr>
            <a:r>
              <a:rPr lang="ar-SA"/>
              <a:t>ظهرت هذه الدولة، بعد نزاع، إثر حرب أهلية دامت 15 سنة بين أقليات عرقية ذات نفوذ تاريخي وأغلبية فقيرة وتتكوّن من 3 مجموعات متميزة على الصعيد العرقي.</a:t>
            </a:r>
          </a:p>
          <a:p>
            <a:pPr marL="360000" lvl="1" indent="-360000">
              <a:spcBef>
                <a:spcPts val="1600"/>
              </a:spcBef>
            </a:pPr>
            <a:r>
              <a:rPr lang="ar-SA"/>
              <a:t>اتّفاقيّات هشّة للتداول على السلطة.</a:t>
            </a:r>
          </a:p>
          <a:p>
            <a:pPr marL="360000" lvl="1" indent="-360000">
              <a:spcBef>
                <a:spcPts val="1600"/>
              </a:spcBef>
            </a:pPr>
            <a:r>
              <a:rPr lang="ar-SA"/>
              <a:t>ارتفاع معدّل انتشار فيروس نقص المناعة البشريّة على الصعيد الوطني بالمناطق الحضرية والريفية.</a:t>
            </a:r>
          </a:p>
          <a:p>
            <a:pPr marL="360000" lvl="1" indent="-360000">
              <a:spcBef>
                <a:spcPts val="1600"/>
              </a:spcBef>
            </a:pPr>
            <a:r>
              <a:rPr lang="ar-SA"/>
              <a:t>نسبة منخفضة لمعدّل محو الأميّة ونسبة منخفضة كذلك لعدد التلاميذ بالمدارس الثانوية، بالإضافة إلى ارتفاع نسبة الهجرة الحضرية.</a:t>
            </a:r>
          </a:p>
          <a:p>
            <a:pPr marL="360000" lvl="1" indent="-360000">
              <a:spcBef>
                <a:spcPts val="1600"/>
              </a:spcBef>
            </a:pPr>
            <a:r>
              <a:rPr lang="ar-SA"/>
              <a:t>يُعاني اقتصاد ساراندا من الركود خلال الحرب ولكن بدأت إشارات التحسّن بالظهور مع رجوع المستثمرين إلى البلاد</a:t>
            </a:r>
            <a:r>
              <a:rPr lang="ar-SA" smtClean="0"/>
              <a:t>.</a:t>
            </a:r>
            <a:endParaRPr lang="ar-SA"/>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pic>
        <p:nvPicPr>
          <p:cNvPr id="5" name="Picture 8" descr="http://www.skynews.com.au/content/dam/skynews/news/national/2015/01/19/skynews_539115351.jpg/jcr:content/renditions/skynews.img.1200.745.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371" y="1414933"/>
            <a:ext cx="3340904" cy="207414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http://relief.medair.org/assets/uploads/images/adobe_pic_vanuatu.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371" y="3743409"/>
            <a:ext cx="3340904" cy="22255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4952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 الإرشادات</a:t>
            </a:r>
            <a:endParaRPr lang="en-GB"/>
          </a:p>
        </p:txBody>
      </p:sp>
      <p:sp>
        <p:nvSpPr>
          <p:cNvPr id="6" name="Content Placeholder 5"/>
          <p:cNvSpPr>
            <a:spLocks noGrp="1"/>
          </p:cNvSpPr>
          <p:nvPr>
            <p:ph idx="1"/>
          </p:nvPr>
        </p:nvSpPr>
        <p:spPr>
          <a:xfrm>
            <a:off x="2579242" y="1369242"/>
            <a:ext cx="6107557" cy="4785722"/>
          </a:xfrm>
        </p:spPr>
        <p:txBody>
          <a:bodyPr/>
          <a:lstStyle/>
          <a:p>
            <a:pPr>
              <a:spcBef>
                <a:spcPts val="1800"/>
              </a:spcBef>
            </a:pPr>
            <a:r>
              <a:rPr lang="ar-SA"/>
              <a:t>ناقش ضمن فريقك كيف يُمكنك تحقيق مستوى أعلى من الجودة والمساءلة للوضعيّة.  </a:t>
            </a:r>
          </a:p>
          <a:p>
            <a:pPr>
              <a:spcBef>
                <a:spcPts val="1800"/>
              </a:spcBef>
            </a:pPr>
            <a:r>
              <a:rPr lang="ar-SA" b="1"/>
              <a:t>اذكر ثلاث طرق على الأقل يمكنك من خلالها تحسين الاستجابة وذلك بالاستعمال المشترك لالتزامات المعايير الإنسانيّة الأساسيّة والمعايير الدنيا التقنية لاسفير ومبادئ الحماية</a:t>
            </a:r>
            <a:r>
              <a:rPr lang="ar-SA" b="1" smtClean="0"/>
              <a:t>.</a:t>
            </a:r>
            <a:endParaRPr lang="ar-SA" b="1"/>
          </a:p>
          <a:p>
            <a:pPr lvl="1">
              <a:spcBef>
                <a:spcPts val="1800"/>
              </a:spcBef>
            </a:pPr>
            <a:r>
              <a:rPr lang="ar-SA" smtClean="0"/>
              <a:t>كن </a:t>
            </a:r>
            <a:r>
              <a:rPr lang="ar-SA"/>
              <a:t>مستعدّا لتقديم النتائج التي توصّل إليها فريقك</a:t>
            </a:r>
            <a:r>
              <a:rPr lang="ar-SA" smtClean="0"/>
              <a:t>.          </a:t>
            </a:r>
            <a:endParaRPr lang="ar-SA"/>
          </a:p>
          <a:p>
            <a:pPr lvl="1">
              <a:spcBef>
                <a:spcPts val="1800"/>
              </a:spcBef>
            </a:pPr>
            <a:r>
              <a:rPr lang="ar-SA" smtClean="0"/>
              <a:t>قم </a:t>
            </a:r>
            <a:r>
              <a:rPr lang="ar-SA"/>
              <a:t>بتقديم ذلك على لوح ورقي (5 دقائق لكلّ </a:t>
            </a:r>
            <a:r>
              <a:rPr lang="ar-SA" smtClean="0"/>
              <a:t>فريق).</a:t>
            </a:r>
            <a:endParaRPr lang="en-GB" smtClean="0"/>
          </a:p>
          <a:p>
            <a:pPr lvl="1">
              <a:spcBef>
                <a:spcPts val="1800"/>
              </a:spcBef>
            </a:pPr>
            <a:r>
              <a:rPr lang="ar-SA" b="1" smtClean="0">
                <a:solidFill>
                  <a:schemeClr val="accent1"/>
                </a:solidFill>
              </a:rPr>
              <a:t>خصّص 25 دقيقة للاستعداد.</a:t>
            </a:r>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pic>
        <p:nvPicPr>
          <p:cNvPr id="7" name="Picture 2" descr="https://upload.wikimedia.org/wikipedia/commons/thumb/a/a9/Boat_Graveyard_14_March_2015.jpg/220px-Boat_Graveyard_14_March_201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743" y="1467442"/>
            <a:ext cx="2095500" cy="1400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31334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أهمّ الرسائل</a:t>
            </a:r>
            <a:endParaRPr lang="en-GB"/>
          </a:p>
        </p:txBody>
      </p:sp>
      <p:sp>
        <p:nvSpPr>
          <p:cNvPr id="3" name="Content Placeholder 2"/>
          <p:cNvSpPr>
            <a:spLocks noGrp="1"/>
          </p:cNvSpPr>
          <p:nvPr>
            <p:ph idx="1"/>
          </p:nvPr>
        </p:nvSpPr>
        <p:spPr/>
        <p:txBody>
          <a:bodyPr/>
          <a:lstStyle/>
          <a:p>
            <a:pPr lvl="1">
              <a:spcBef>
                <a:spcPts val="1800"/>
              </a:spcBef>
            </a:pPr>
            <a:r>
              <a:rPr lang="ar-SA"/>
              <a:t>المعايير الإنسانيّة الأساسيّة هي عبارة عن مجموعة من الالتزامات والتدابير والإجراءات والسياسات والعمليات والنظم الطوعيّة.</a:t>
            </a:r>
          </a:p>
          <a:p>
            <a:pPr lvl="1">
              <a:spcBef>
                <a:spcPts val="1800"/>
              </a:spcBef>
            </a:pPr>
            <a:r>
              <a:rPr lang="ar-SA"/>
              <a:t>هي معايير قابلة للقياس والتحقّق.</a:t>
            </a:r>
          </a:p>
          <a:p>
            <a:pPr lvl="1">
              <a:spcBef>
                <a:spcPts val="1800"/>
              </a:spcBef>
            </a:pPr>
            <a:r>
              <a:rPr lang="ar-SA"/>
              <a:t>عندما تدلّ المؤشرات على وجود تقصيرات فهذه فرصة ممتازة للتفاعل والدعوة للقيام بالتغييرات بدلا من الإشارة إلى ضعف الأداء أو التنظيم.</a:t>
            </a:r>
          </a:p>
          <a:p>
            <a:pPr lvl="1">
              <a:spcBef>
                <a:spcPts val="1800"/>
              </a:spcBef>
            </a:pPr>
            <a:r>
              <a:rPr lang="ar-SA"/>
              <a:t>ينبغي الاستخدام المشترك لكلّ من المعايير الأساسيّة الإنسانيّة والميثاق الإنساني والمعايير التقنيّة الدنيا لاسفير ومبادئ الحماية بهدف ضمان توفير إطارا متكاملا من الجودة والفعاليّة للاستجابة الإنسانيّة والمساءلة تجاه السكان المتضررين من الكوارث</a:t>
            </a:r>
            <a:r>
              <a:rPr lang="ar-SA" smtClean="0"/>
              <a:t>.</a:t>
            </a:r>
            <a:endParaRPr lang="ar-SA"/>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58971884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لمزيدٍ من المعلومات</a:t>
            </a:r>
            <a:endParaRPr lang="en-GB"/>
          </a:p>
        </p:txBody>
      </p:sp>
      <p:sp>
        <p:nvSpPr>
          <p:cNvPr id="3" name="Content Placeholder 2"/>
          <p:cNvSpPr>
            <a:spLocks noGrp="1"/>
          </p:cNvSpPr>
          <p:nvPr>
            <p:ph idx="1"/>
          </p:nvPr>
        </p:nvSpPr>
        <p:spPr>
          <a:xfrm>
            <a:off x="295275" y="1369242"/>
            <a:ext cx="8391525" cy="4785722"/>
          </a:xfrm>
        </p:spPr>
        <p:txBody>
          <a:bodyPr/>
          <a:lstStyle/>
          <a:p>
            <a:pPr marL="360000" lvl="0" indent="-360000" defTabSz="457200">
              <a:spcBef>
                <a:spcPts val="2400"/>
              </a:spcBef>
              <a:buClr>
                <a:srgbClr val="004386"/>
              </a:buClr>
              <a:buFont typeface="+mj-lt"/>
              <a:buAutoNum type="arabicPeriod"/>
            </a:pPr>
            <a:r>
              <a:rPr lang="ar-SA"/>
              <a:t>موقع </a:t>
            </a:r>
            <a:r>
              <a:rPr lang="ar-SA" u="sng">
                <a:hlinkClick r:id="rId3"/>
              </a:rPr>
              <a:t>المعيار الإنساني الأساسي</a:t>
            </a:r>
            <a:r>
              <a:rPr lang="en-GB"/>
              <a:t> </a:t>
            </a:r>
            <a:r>
              <a:rPr lang="ar-SA"/>
              <a:t>لتوفير معلومات إضافيّة حول تاريخ وتطوّر المعايير الإنسانيّة الأساسيّة</a:t>
            </a:r>
            <a:r>
              <a:rPr lang="ar-TN"/>
              <a:t>.</a:t>
            </a:r>
          </a:p>
          <a:p>
            <a:pPr marL="360000" lvl="0" indent="-360000" defTabSz="457200">
              <a:spcBef>
                <a:spcPts val="2400"/>
              </a:spcBef>
              <a:buClr>
                <a:srgbClr val="004386"/>
              </a:buClr>
              <a:buFont typeface="+mj-lt"/>
              <a:buAutoNum type="arabicPeriod"/>
            </a:pPr>
            <a:r>
              <a:rPr lang="ar-TN"/>
              <a:t>موقع </a:t>
            </a:r>
            <a:r>
              <a:rPr lang="ar-TN" u="sng">
                <a:solidFill>
                  <a:srgbClr val="004386"/>
                </a:solidFill>
              </a:rPr>
              <a:t>مشروع اسفير.</a:t>
            </a:r>
          </a:p>
          <a:p>
            <a:pPr marL="360000" lvl="0" indent="-360000" defTabSz="457200">
              <a:spcBef>
                <a:spcPts val="2400"/>
              </a:spcBef>
              <a:buClr>
                <a:srgbClr val="004386"/>
              </a:buClr>
              <a:buFont typeface="+mj-lt"/>
              <a:buAutoNum type="arabicPeriod"/>
            </a:pPr>
            <a:r>
              <a:rPr lang="ar-SA"/>
              <a:t>موقع </a:t>
            </a:r>
            <a:r>
              <a:rPr lang="ar-SA" u="sng">
                <a:solidFill>
                  <a:srgbClr val="004386"/>
                </a:solidFill>
              </a:rPr>
              <a:t>تحالف المعايير الإنسانيّة الأساسيّة</a:t>
            </a:r>
            <a:r>
              <a:rPr lang="ar-SA"/>
              <a:t>، خاصّة لتوفير معلومات إضافيّة حول </a:t>
            </a:r>
            <a:r>
              <a:rPr lang="ar-SA" u="sng">
                <a:hlinkClick r:id="rId4"/>
              </a:rPr>
              <a:t>التحقّق</a:t>
            </a:r>
            <a:r>
              <a:rPr lang="ar-SA"/>
              <a:t> أو </a:t>
            </a:r>
            <a:r>
              <a:rPr lang="ar-SA" u="sng">
                <a:hlinkClick r:id="rId5"/>
              </a:rPr>
              <a:t>الدعم لتدريب إضافي</a:t>
            </a:r>
            <a:r>
              <a:rPr lang="ar-TN" u="sng" smtClean="0"/>
              <a:t>.</a:t>
            </a:r>
            <a:endParaRPr lang="ar-TN"/>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24419406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3565" y="1207594"/>
            <a:ext cx="5801826" cy="4797394"/>
          </a:xfrm>
          <a:prstGeom prst="rect">
            <a:avLst/>
          </a:prstGeom>
        </p:spPr>
      </p:pic>
      <p:sp>
        <p:nvSpPr>
          <p:cNvPr id="2" name="Title 1"/>
          <p:cNvSpPr>
            <a:spLocks noGrp="1"/>
          </p:cNvSpPr>
          <p:nvPr>
            <p:ph type="title"/>
          </p:nvPr>
        </p:nvSpPr>
        <p:spPr/>
        <p:txBody>
          <a:bodyPr/>
          <a:lstStyle/>
          <a:p>
            <a:r>
              <a:rPr lang="ar-SA"/>
              <a:t>دليل اسفير</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
        <p:nvSpPr>
          <p:cNvPr id="5" name="Rectangle 4"/>
          <p:cNvSpPr/>
          <p:nvPr/>
        </p:nvSpPr>
        <p:spPr>
          <a:xfrm>
            <a:off x="6204805" y="2865849"/>
            <a:ext cx="1223913" cy="3086377"/>
          </a:xfrm>
          <a:prstGeom prst="rect">
            <a:avLst/>
          </a:prstGeom>
          <a:noFill/>
          <a:ln w="57150"/>
        </p:spPr>
        <p:style>
          <a:lnRef idx="2">
            <a:schemeClr val="accent1"/>
          </a:lnRef>
          <a:fillRef idx="1">
            <a:schemeClr val="lt1"/>
          </a:fillRef>
          <a:effectRef idx="0">
            <a:schemeClr val="accent1"/>
          </a:effectRef>
          <a:fontRef idx="minor">
            <a:schemeClr val="dk1"/>
          </a:fontRef>
        </p:style>
        <p:txBody>
          <a:bodyPr rtlCol="0" anchor="ctr"/>
          <a:lstStyle/>
          <a:p>
            <a:pPr algn="ctr"/>
            <a:endParaRPr lang="en-AU"/>
          </a:p>
        </p:txBody>
      </p:sp>
      <p:sp>
        <p:nvSpPr>
          <p:cNvPr id="6" name="Rectangle 5"/>
          <p:cNvSpPr/>
          <p:nvPr/>
        </p:nvSpPr>
        <p:spPr>
          <a:xfrm>
            <a:off x="3419217" y="1265023"/>
            <a:ext cx="2239712" cy="1990526"/>
          </a:xfrm>
          <a:prstGeom prst="rect">
            <a:avLst/>
          </a:prstGeom>
          <a:noFill/>
          <a:ln w="57150"/>
        </p:spPr>
        <p:style>
          <a:lnRef idx="2">
            <a:schemeClr val="accent1"/>
          </a:lnRef>
          <a:fillRef idx="1">
            <a:schemeClr val="lt1"/>
          </a:fillRef>
          <a:effectRef idx="0">
            <a:schemeClr val="accent1"/>
          </a:effectRef>
          <a:fontRef idx="minor">
            <a:schemeClr val="dk1"/>
          </a:fontRef>
        </p:style>
        <p:txBody>
          <a:bodyPr rtlCol="0" anchor="ctr"/>
          <a:lstStyle/>
          <a:p>
            <a:pPr algn="ctr"/>
            <a:endParaRPr lang="en-AU"/>
          </a:p>
        </p:txBody>
      </p:sp>
    </p:spTree>
    <p:extLst>
      <p:ext uri="{BB962C8B-B14F-4D97-AF65-F5344CB8AC3E}">
        <p14:creationId xmlns:p14="http://schemas.microsoft.com/office/powerpoint/2010/main" val="54690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المعايير الإنسانية الأساسية: تاريخها </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pic>
        <p:nvPicPr>
          <p:cNvPr id="5" name="Picture 4"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7816" y="1303378"/>
            <a:ext cx="4688369" cy="4710615"/>
          </a:xfrm>
          <a:prstGeom prst="rect">
            <a:avLst/>
          </a:prstGeom>
        </p:spPr>
      </p:pic>
    </p:spTree>
    <p:extLst>
      <p:ext uri="{BB962C8B-B14F-4D97-AF65-F5344CB8AC3E}">
        <p14:creationId xmlns:p14="http://schemas.microsoft.com/office/powerpoint/2010/main" val="449291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المعايير الإنسانية الأساسية</a:t>
            </a:r>
            <a:endParaRPr lang="en-GB"/>
          </a:p>
        </p:txBody>
      </p:sp>
      <p:sp>
        <p:nvSpPr>
          <p:cNvPr id="6" name="Content Placeholder 5"/>
          <p:cNvSpPr>
            <a:spLocks noGrp="1"/>
          </p:cNvSpPr>
          <p:nvPr>
            <p:ph idx="1"/>
          </p:nvPr>
        </p:nvSpPr>
        <p:spPr/>
        <p:txBody>
          <a:bodyPr/>
          <a:lstStyle/>
          <a:p>
            <a:r>
              <a:rPr lang="ar-SA"/>
              <a:t>1. المجتمعات والأشخاص المتضررين من الأزمة يتلقون المساعدة المناسبة والملائمة </a:t>
            </a:r>
            <a:r>
              <a:rPr lang="ar-SA" smtClean="0"/>
              <a:t>لاحتياجاتهم</a:t>
            </a:r>
            <a:r>
              <a:rPr lang="en-GB" smtClean="0"/>
              <a:t>.</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3111212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المعايير الإنسانية الأساسية</a:t>
            </a:r>
            <a:endParaRPr lang="en-GB"/>
          </a:p>
        </p:txBody>
      </p:sp>
      <p:sp>
        <p:nvSpPr>
          <p:cNvPr id="6" name="Content Placeholder 5"/>
          <p:cNvSpPr>
            <a:spLocks noGrp="1"/>
          </p:cNvSpPr>
          <p:nvPr>
            <p:ph idx="1"/>
          </p:nvPr>
        </p:nvSpPr>
        <p:spPr/>
        <p:txBody>
          <a:bodyPr/>
          <a:lstStyle/>
          <a:p>
            <a:r>
              <a:rPr lang="ar-SA"/>
              <a:t>2. المجتمعات والأشخاص المتضررين من الأزمة يمكنهم الحصول على المساعدات الإنسانية التي يحتاجون إليها في الوقت </a:t>
            </a:r>
            <a:r>
              <a:rPr lang="ar-SA" smtClean="0"/>
              <a:t>المناسب</a:t>
            </a:r>
            <a:r>
              <a:rPr lang="en-GB" smtClean="0"/>
              <a:t>.</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14106020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المعايير الإنسانية الأساسية</a:t>
            </a:r>
            <a:endParaRPr lang="en-GB"/>
          </a:p>
        </p:txBody>
      </p:sp>
      <p:sp>
        <p:nvSpPr>
          <p:cNvPr id="6" name="Content Placeholder 5"/>
          <p:cNvSpPr>
            <a:spLocks noGrp="1"/>
          </p:cNvSpPr>
          <p:nvPr>
            <p:ph idx="1"/>
          </p:nvPr>
        </p:nvSpPr>
        <p:spPr/>
        <p:txBody>
          <a:bodyPr/>
          <a:lstStyle/>
          <a:p>
            <a:r>
              <a:rPr lang="ar-SA"/>
              <a:t>3. المجتمعات والأشخاص المتضررين من الأزمة ليسوا متأثرين سلبا وهم أكثر استعدادا وقدرة على الصمود، وأقل تعرضا للخطر نتيجة للعمل الانساني. </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28847078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ar-SA"/>
              <a:t>المعايير الإنسانية الأساسية</a:t>
            </a:r>
            <a:endParaRPr lang="en-GB"/>
          </a:p>
        </p:txBody>
      </p:sp>
      <p:sp>
        <p:nvSpPr>
          <p:cNvPr id="6" name="Content Placeholder 5"/>
          <p:cNvSpPr>
            <a:spLocks noGrp="1"/>
          </p:cNvSpPr>
          <p:nvPr>
            <p:ph idx="1"/>
          </p:nvPr>
        </p:nvSpPr>
        <p:spPr/>
        <p:txBody>
          <a:bodyPr/>
          <a:lstStyle/>
          <a:p>
            <a:r>
              <a:rPr lang="ar-SA"/>
              <a:t>4. المجتمعات والأشخاص المتضررين من الأزمة يعرفون حقوقهم واستحقاقاتهم، يمكنهم الحصول على المعلومات ويشاركون في اتخاذ القرارات التي تعنى بهم.</a:t>
            </a:r>
            <a:endParaRPr lang="en-GB"/>
          </a:p>
        </p:txBody>
      </p:sp>
      <p:sp>
        <p:nvSpPr>
          <p:cNvPr id="4" name="Footer Placeholder 3"/>
          <p:cNvSpPr>
            <a:spLocks noGrp="1"/>
          </p:cNvSpPr>
          <p:nvPr>
            <p:ph type="ftr" sz="quarter" idx="3"/>
          </p:nvPr>
        </p:nvSpPr>
        <p:spPr/>
        <p:txBody>
          <a:bodyPr/>
          <a:lstStyle/>
          <a:p>
            <a:r>
              <a:rPr lang="ar-SA" noProof="0" smtClean="0"/>
              <a:t>الجزء "أ" 8: المعايير الإنسانيّة الأساسيّة المدرجة في دليل اسفير - مجموعة اسفير التدريبية  2015</a:t>
            </a:r>
            <a:endParaRPr lang="ar-SA" noProof="0" dirty="0"/>
          </a:p>
        </p:txBody>
      </p:sp>
    </p:spTree>
    <p:extLst>
      <p:ext uri="{BB962C8B-B14F-4D97-AF65-F5344CB8AC3E}">
        <p14:creationId xmlns:p14="http://schemas.microsoft.com/office/powerpoint/2010/main" val="3771063014"/>
      </p:ext>
    </p:extLst>
  </p:cSld>
  <p:clrMapOvr>
    <a:masterClrMapping/>
  </p:clrMapOvr>
  <p:timing>
    <p:tnLst>
      <p:par>
        <p:cTn id="1" dur="indefinite" restart="never" nodeType="tmRoot"/>
      </p:par>
    </p:tnLst>
  </p:timing>
</p:sld>
</file>

<file path=ppt/theme/theme1.xml><?xml version="1.0" encoding="utf-8"?>
<a:theme xmlns:a="http://schemas.openxmlformats.org/drawingml/2006/main" name="Speher Arabic ppt theme">
  <a:themeElements>
    <a:clrScheme name="Sphere Arabic">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Custom 1">
      <a:majorFont>
        <a:latin typeface="Traditional Arabic"/>
        <a:ea typeface=""/>
        <a:cs typeface="Traditional Arabic"/>
      </a:majorFont>
      <a:minorFont>
        <a:latin typeface="Traditional Arabic"/>
        <a:ea typeface=""/>
        <a:cs typeface="Traditional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peher Arabic ppt theme" id="{E8BFA150-2B5B-48C8-8981-66A7178BA1E8}" vid="{5FA11942-FBDE-4059-82D6-9E5DA248BA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Speher Arabic ppt theme</Template>
  <TotalTime>353</TotalTime>
  <Words>4650</Words>
  <Application>Microsoft Office PowerPoint</Application>
  <PresentationFormat>On-screen Show (4:3)</PresentationFormat>
  <Paragraphs>498</Paragraphs>
  <Slides>37</Slides>
  <Notes>35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Arial</vt:lpstr>
      <vt:lpstr>Calibri</vt:lpstr>
      <vt:lpstr>Traditional Arabic</vt:lpstr>
      <vt:lpstr>Speher Arabic ppt theme</vt:lpstr>
      <vt:lpstr>المعايير الإنسانيّة الأساسيّة المدرجة في دليل اسفير</vt:lpstr>
      <vt:lpstr>النتائج التعليميّة </vt:lpstr>
      <vt:lpstr>دليل اسفير</vt:lpstr>
      <vt:lpstr>دليل اسفير</vt:lpstr>
      <vt:lpstr>المعايير الإنسانية الأساسية: تاريخها </vt:lpstr>
      <vt:lpstr>المعايير الإنسانية الأساسية</vt:lpstr>
      <vt:lpstr>المعايير الإنسانية الأساسية</vt:lpstr>
      <vt:lpstr>المعايير الإنسانية الأساسية</vt:lpstr>
      <vt:lpstr>المعايير الإنسانية الأساسية</vt:lpstr>
      <vt:lpstr>المعايير الإنسانية الأساسية</vt:lpstr>
      <vt:lpstr>المعايير الإنسانية الأساسية</vt:lpstr>
      <vt:lpstr>المعايير الإنسانية الأساسية</vt:lpstr>
      <vt:lpstr>المعايير الإنسانية الأساسية</vt:lpstr>
      <vt:lpstr>المعايير الإنسانية الأساسية</vt:lpstr>
      <vt:lpstr>معايير اسفير الأساسية: مقارنة</vt:lpstr>
      <vt:lpstr>العناصر المكونة للمعايير  الإنسانية الأساسية</vt:lpstr>
      <vt:lpstr>العناصر المكونة للمعايير  الإنسانية الأساسية</vt:lpstr>
      <vt:lpstr>العناصر المكونة للمعايير  الإنسانية الأساسية</vt:lpstr>
      <vt:lpstr>العناصر المكونة للمعايير  الإنسانية الأساسية</vt:lpstr>
      <vt:lpstr>العناصر المكونة للمعايير  الإنسانية الأساسية</vt:lpstr>
      <vt:lpstr>العناصر المكونة للمعايير  الإنسانية الأساسية</vt:lpstr>
      <vt:lpstr>العناصر المكونة للمعايير  الإنسانية الأساسية</vt:lpstr>
      <vt:lpstr>العناصر المكونة للمعايير  الإنسانية الأساسية</vt:lpstr>
      <vt:lpstr>العناصر المكونة للمعايير  الإنسانية الأساسية</vt:lpstr>
      <vt:lpstr>العناصر المكونة للمعايير  الإنسانية الأساسية</vt:lpstr>
      <vt:lpstr>PowerPoint Presentation</vt:lpstr>
      <vt:lpstr>PowerPoint Presentation</vt:lpstr>
      <vt:lpstr>الالتزام 3</vt:lpstr>
      <vt:lpstr>الالتزام 5</vt:lpstr>
      <vt:lpstr>الالتزام 6</vt:lpstr>
      <vt:lpstr>الالتزام 8</vt:lpstr>
      <vt:lpstr>إعصار استير</vt:lpstr>
      <vt:lpstr>نتيجة إعصار استير</vt:lpstr>
      <vt:lpstr>معلومات عامة حول ساراندا</vt:lpstr>
      <vt:lpstr> الإرشادات</vt:lpstr>
      <vt:lpstr>أهمّ الرسائل</vt:lpstr>
      <vt:lpstr>لمزيدٍ من المعلومات</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اسفير والدعوة</dc:title>
  <dc:creator>Nick</dc:creator>
  <cp:lastModifiedBy>CeciliaFurtade</cp:lastModifiedBy>
  <cp:revision>51</cp:revision>
  <dcterms:created xsi:type="dcterms:W3CDTF">2015-04-13T14:23:17Z</dcterms:created>
  <dcterms:modified xsi:type="dcterms:W3CDTF">2016-02-22T17:20:06Z</dcterms:modified>
</cp:coreProperties>
</file>